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69" r:id="rId2"/>
    <p:sldId id="292" r:id="rId3"/>
    <p:sldId id="510" r:id="rId4"/>
    <p:sldId id="500" r:id="rId5"/>
    <p:sldId id="504" r:id="rId6"/>
    <p:sldId id="514" r:id="rId7"/>
    <p:sldId id="515" r:id="rId8"/>
    <p:sldId id="342" r:id="rId9"/>
    <p:sldId id="509" r:id="rId10"/>
    <p:sldId id="505" r:id="rId11"/>
    <p:sldId id="511" r:id="rId12"/>
    <p:sldId id="507" r:id="rId13"/>
    <p:sldId id="508" r:id="rId14"/>
    <p:sldId id="506" r:id="rId15"/>
    <p:sldId id="516" r:id="rId16"/>
    <p:sldId id="517" r:id="rId17"/>
    <p:sldId id="512" r:id="rId18"/>
    <p:sldId id="513" r:id="rId19"/>
    <p:sldId id="286" r:id="rId20"/>
    <p:sldId id="487" r:id="rId21"/>
    <p:sldId id="477" r:id="rId22"/>
    <p:sldId id="490" r:id="rId23"/>
    <p:sldId id="492" r:id="rId24"/>
    <p:sldId id="495" r:id="rId25"/>
    <p:sldId id="493" r:id="rId26"/>
    <p:sldId id="494" r:id="rId27"/>
    <p:sldId id="496" r:id="rId28"/>
    <p:sldId id="488" r:id="rId29"/>
    <p:sldId id="489" r:id="rId30"/>
    <p:sldId id="497" r:id="rId31"/>
    <p:sldId id="498" r:id="rId32"/>
    <p:sldId id="499" r:id="rId33"/>
    <p:sldId id="321" r:id="rId34"/>
    <p:sldId id="339" r:id="rId35"/>
    <p:sldId id="340" r:id="rId36"/>
    <p:sldId id="469" r:id="rId37"/>
    <p:sldId id="322" r:id="rId38"/>
    <p:sldId id="4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9F78C8-AE50-498D-9D5F-3C7F3BDF6582}" v="7" dt="2023-05-06T11:05:34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45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F39F78C8-AE50-498D-9D5F-3C7F3BDF6582}"/>
    <pc:docChg chg="undo custSel addSld delSld modSld sldOrd">
      <pc:chgData name="熊谷 渉" userId="b7a4e8598c9bd55e" providerId="LiveId" clId="{F39F78C8-AE50-498D-9D5F-3C7F3BDF6582}" dt="2023-05-06T11:05:39.828" v="2524" actId="20577"/>
      <pc:docMkLst>
        <pc:docMk/>
      </pc:docMkLst>
      <pc:sldChg chg="modSp mod">
        <pc:chgData name="熊谷 渉" userId="b7a4e8598c9bd55e" providerId="LiveId" clId="{F39F78C8-AE50-498D-9D5F-3C7F3BDF6582}" dt="2023-05-06T10:38:50.569" v="68" actId="20577"/>
        <pc:sldMkLst>
          <pc:docMk/>
          <pc:sldMk cId="1852153746" sldId="269"/>
        </pc:sldMkLst>
        <pc:spChg chg="mod">
          <ac:chgData name="熊谷 渉" userId="b7a4e8598c9bd55e" providerId="LiveId" clId="{F39F78C8-AE50-498D-9D5F-3C7F3BDF6582}" dt="2023-05-06T10:38:50.569" v="68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F39F78C8-AE50-498D-9D5F-3C7F3BDF6582}" dt="2023-05-06T10:38:23.372" v="11" actId="20577"/>
          <ac:spMkLst>
            <pc:docMk/>
            <pc:sldMk cId="1852153746" sldId="269"/>
            <ac:spMk id="6" creationId="{3A0A8E59-A952-4AF8-9C16-E3626B2E36B9}"/>
          </ac:spMkLst>
        </pc:spChg>
        <pc:spChg chg="mod">
          <ac:chgData name="熊谷 渉" userId="b7a4e8598c9bd55e" providerId="LiveId" clId="{F39F78C8-AE50-498D-9D5F-3C7F3BDF6582}" dt="2023-05-06T10:38:34.474" v="33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F39F78C8-AE50-498D-9D5F-3C7F3BDF6582}" dt="2023-05-06T10:38:28.933" v="27" actId="20577"/>
          <ac:spMkLst>
            <pc:docMk/>
            <pc:sldMk cId="1852153746" sldId="269"/>
            <ac:spMk id="8" creationId="{F712EF0B-7DA3-4CB5-AAA1-F1379FEABDB7}"/>
          </ac:spMkLst>
        </pc:spChg>
      </pc:sldChg>
      <pc:sldChg chg="modSp mod">
        <pc:chgData name="熊谷 渉" userId="b7a4e8598c9bd55e" providerId="LiveId" clId="{F39F78C8-AE50-498D-9D5F-3C7F3BDF6582}" dt="2023-05-06T10:43:10.983" v="550" actId="20577"/>
        <pc:sldMkLst>
          <pc:docMk/>
          <pc:sldMk cId="2538294317" sldId="292"/>
        </pc:sldMkLst>
        <pc:spChg chg="mod">
          <ac:chgData name="熊谷 渉" userId="b7a4e8598c9bd55e" providerId="LiveId" clId="{F39F78C8-AE50-498D-9D5F-3C7F3BDF6582}" dt="2023-05-06T10:39:52.608" v="223" actId="20577"/>
          <ac:spMkLst>
            <pc:docMk/>
            <pc:sldMk cId="2538294317" sldId="292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3:10.983" v="550" actId="20577"/>
          <ac:spMkLst>
            <pc:docMk/>
            <pc:sldMk cId="2538294317" sldId="292"/>
            <ac:spMk id="6" creationId="{1F609DF4-3152-4D3E-9CA5-170D4BE14906}"/>
          </ac:spMkLst>
        </pc:spChg>
      </pc:sldChg>
      <pc:sldChg chg="modSp del mod">
        <pc:chgData name="熊谷 渉" userId="b7a4e8598c9bd55e" providerId="LiveId" clId="{F39F78C8-AE50-498D-9D5F-3C7F3BDF6582}" dt="2023-05-06T10:55:50.066" v="1659" actId="47"/>
        <pc:sldMkLst>
          <pc:docMk/>
          <pc:sldMk cId="3358173200" sldId="321"/>
        </pc:sldMkLst>
        <pc:spChg chg="mod">
          <ac:chgData name="熊谷 渉" userId="b7a4e8598c9bd55e" providerId="LiveId" clId="{F39F78C8-AE50-498D-9D5F-3C7F3BDF6582}" dt="2023-05-06T10:47:43.415" v="936" actId="20577"/>
          <ac:spMkLst>
            <pc:docMk/>
            <pc:sldMk cId="3358173200" sldId="321"/>
            <ac:spMk id="4" creationId="{1C11E1FC-BAFA-434E-B67E-275B4A573D08}"/>
          </ac:spMkLst>
        </pc:spChg>
      </pc:sldChg>
      <pc:sldChg chg="modSp del mod">
        <pc:chgData name="熊谷 渉" userId="b7a4e8598c9bd55e" providerId="LiveId" clId="{F39F78C8-AE50-498D-9D5F-3C7F3BDF6582}" dt="2023-05-06T10:57:13.990" v="1686" actId="47"/>
        <pc:sldMkLst>
          <pc:docMk/>
          <pc:sldMk cId="863962559" sldId="331"/>
        </pc:sldMkLst>
        <pc:spChg chg="mod">
          <ac:chgData name="熊谷 渉" userId="b7a4e8598c9bd55e" providerId="LiveId" clId="{F39F78C8-AE50-498D-9D5F-3C7F3BDF6582}" dt="2023-05-06T10:47:55.993" v="964" actId="20577"/>
          <ac:spMkLst>
            <pc:docMk/>
            <pc:sldMk cId="863962559" sldId="331"/>
            <ac:spMk id="31" creationId="{C3D46064-84A3-46E0-9781-D5150A67E7FC}"/>
          </ac:spMkLst>
        </pc:spChg>
      </pc:sldChg>
      <pc:sldChg chg="del">
        <pc:chgData name="熊谷 渉" userId="b7a4e8598c9bd55e" providerId="LiveId" clId="{F39F78C8-AE50-498D-9D5F-3C7F3BDF6582}" dt="2023-05-06T10:59:05.367" v="1705" actId="47"/>
        <pc:sldMkLst>
          <pc:docMk/>
          <pc:sldMk cId="4017980160" sldId="338"/>
        </pc:sldMkLst>
      </pc:sldChg>
      <pc:sldChg chg="modSp mod">
        <pc:chgData name="熊谷 渉" userId="b7a4e8598c9bd55e" providerId="LiveId" clId="{F39F78C8-AE50-498D-9D5F-3C7F3BDF6582}" dt="2023-05-06T11:02:32.362" v="2089" actId="20577"/>
        <pc:sldMkLst>
          <pc:docMk/>
          <pc:sldMk cId="2282341593" sldId="342"/>
        </pc:sldMkLst>
        <pc:spChg chg="mod">
          <ac:chgData name="熊谷 渉" userId="b7a4e8598c9bd55e" providerId="LiveId" clId="{F39F78C8-AE50-498D-9D5F-3C7F3BDF6582}" dt="2023-05-06T10:54:35.525" v="1531" actId="20577"/>
          <ac:spMkLst>
            <pc:docMk/>
            <pc:sldMk cId="2282341593" sldId="342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47:26.812" v="910" actId="20577"/>
          <ac:spMkLst>
            <pc:docMk/>
            <pc:sldMk cId="2282341593" sldId="342"/>
            <ac:spMk id="8" creationId="{7E7292E2-FDCA-420C-BABF-1E6510C0104D}"/>
          </ac:spMkLst>
        </pc:spChg>
        <pc:spChg chg="mod">
          <ac:chgData name="熊谷 渉" userId="b7a4e8598c9bd55e" providerId="LiveId" clId="{F39F78C8-AE50-498D-9D5F-3C7F3BDF6582}" dt="2023-05-06T11:02:32.362" v="2089" actId="20577"/>
          <ac:spMkLst>
            <pc:docMk/>
            <pc:sldMk cId="2282341593" sldId="342"/>
            <ac:spMk id="14" creationId="{E87AC5CB-0891-46ED-86C5-FF795F031FB1}"/>
          </ac:spMkLst>
        </pc:spChg>
      </pc:sldChg>
      <pc:sldChg chg="del">
        <pc:chgData name="熊谷 渉" userId="b7a4e8598c9bd55e" providerId="LiveId" clId="{F39F78C8-AE50-498D-9D5F-3C7F3BDF6582}" dt="2023-05-06T10:59:13.991" v="1706" actId="47"/>
        <pc:sldMkLst>
          <pc:docMk/>
          <pc:sldMk cId="437432029" sldId="345"/>
        </pc:sldMkLst>
      </pc:sldChg>
      <pc:sldChg chg="del">
        <pc:chgData name="熊谷 渉" userId="b7a4e8598c9bd55e" providerId="LiveId" clId="{F39F78C8-AE50-498D-9D5F-3C7F3BDF6582}" dt="2023-05-06T10:57:32.127" v="1691" actId="47"/>
        <pc:sldMkLst>
          <pc:docMk/>
          <pc:sldMk cId="3816711701" sldId="346"/>
        </pc:sldMkLst>
      </pc:sldChg>
      <pc:sldChg chg="del">
        <pc:chgData name="熊谷 渉" userId="b7a4e8598c9bd55e" providerId="LiveId" clId="{F39F78C8-AE50-498D-9D5F-3C7F3BDF6582}" dt="2023-05-06T10:57:38.528" v="1692" actId="47"/>
        <pc:sldMkLst>
          <pc:docMk/>
          <pc:sldMk cId="3391751729" sldId="347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2552520937" sldId="416"/>
        </pc:sldMkLst>
      </pc:sldChg>
      <pc:sldChg chg="del">
        <pc:chgData name="熊谷 渉" userId="b7a4e8598c9bd55e" providerId="LiveId" clId="{F39F78C8-AE50-498D-9D5F-3C7F3BDF6582}" dt="2023-05-06T11:00:05.198" v="1740" actId="47"/>
        <pc:sldMkLst>
          <pc:docMk/>
          <pc:sldMk cId="4007547434" sldId="435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3089668133" sldId="456"/>
        </pc:sldMkLst>
      </pc:sldChg>
      <pc:sldChg chg="del">
        <pc:chgData name="熊谷 渉" userId="b7a4e8598c9bd55e" providerId="LiveId" clId="{F39F78C8-AE50-498D-9D5F-3C7F3BDF6582}" dt="2023-05-06T10:58:11.172" v="1699" actId="47"/>
        <pc:sldMkLst>
          <pc:docMk/>
          <pc:sldMk cId="1652360828" sldId="464"/>
        </pc:sldMkLst>
      </pc:sldChg>
      <pc:sldChg chg="del">
        <pc:chgData name="熊谷 渉" userId="b7a4e8598c9bd55e" providerId="LiveId" clId="{F39F78C8-AE50-498D-9D5F-3C7F3BDF6582}" dt="2023-05-06T10:57:58.451" v="1696" actId="47"/>
        <pc:sldMkLst>
          <pc:docMk/>
          <pc:sldMk cId="67443" sldId="465"/>
        </pc:sldMkLst>
      </pc:sldChg>
      <pc:sldChg chg="del">
        <pc:chgData name="熊谷 渉" userId="b7a4e8598c9bd55e" providerId="LiveId" clId="{F39F78C8-AE50-498D-9D5F-3C7F3BDF6582}" dt="2023-05-06T10:58:13.590" v="1701" actId="47"/>
        <pc:sldMkLst>
          <pc:docMk/>
          <pc:sldMk cId="777071687" sldId="473"/>
        </pc:sldMkLst>
      </pc:sldChg>
      <pc:sldChg chg="del">
        <pc:chgData name="熊谷 渉" userId="b7a4e8598c9bd55e" providerId="LiveId" clId="{F39F78C8-AE50-498D-9D5F-3C7F3BDF6582}" dt="2023-05-06T10:57:21.735" v="1688" actId="47"/>
        <pc:sldMkLst>
          <pc:docMk/>
          <pc:sldMk cId="670013810" sldId="478"/>
        </pc:sldMkLst>
      </pc:sldChg>
      <pc:sldChg chg="del">
        <pc:chgData name="熊谷 渉" userId="b7a4e8598c9bd55e" providerId="LiveId" clId="{F39F78C8-AE50-498D-9D5F-3C7F3BDF6582}" dt="2023-05-06T10:57:23.580" v="1689" actId="47"/>
        <pc:sldMkLst>
          <pc:docMk/>
          <pc:sldMk cId="1313142688" sldId="481"/>
        </pc:sldMkLst>
      </pc:sldChg>
      <pc:sldChg chg="del">
        <pc:chgData name="熊谷 渉" userId="b7a4e8598c9bd55e" providerId="LiveId" clId="{F39F78C8-AE50-498D-9D5F-3C7F3BDF6582}" dt="2023-05-06T10:57:48.946" v="1694" actId="47"/>
        <pc:sldMkLst>
          <pc:docMk/>
          <pc:sldMk cId="652011110" sldId="483"/>
        </pc:sldMkLst>
      </pc:sldChg>
      <pc:sldChg chg="del">
        <pc:chgData name="熊谷 渉" userId="b7a4e8598c9bd55e" providerId="LiveId" clId="{F39F78C8-AE50-498D-9D5F-3C7F3BDF6582}" dt="2023-05-06T10:57:16.488" v="1687" actId="47"/>
        <pc:sldMkLst>
          <pc:docMk/>
          <pc:sldMk cId="373016452" sldId="486"/>
        </pc:sldMkLst>
      </pc:sldChg>
      <pc:sldChg chg="del">
        <pc:chgData name="熊谷 渉" userId="b7a4e8598c9bd55e" providerId="LiveId" clId="{F39F78C8-AE50-498D-9D5F-3C7F3BDF6582}" dt="2023-05-06T10:58:07.859" v="1698" actId="47"/>
        <pc:sldMkLst>
          <pc:docMk/>
          <pc:sldMk cId="599632348" sldId="488"/>
        </pc:sldMkLst>
      </pc:sldChg>
      <pc:sldChg chg="del">
        <pc:chgData name="熊谷 渉" userId="b7a4e8598c9bd55e" providerId="LiveId" clId="{F39F78C8-AE50-498D-9D5F-3C7F3BDF6582}" dt="2023-05-06T10:59:03.901" v="1704" actId="47"/>
        <pc:sldMkLst>
          <pc:docMk/>
          <pc:sldMk cId="3193690435" sldId="490"/>
        </pc:sldMkLst>
      </pc:sldChg>
      <pc:sldChg chg="del">
        <pc:chgData name="熊谷 渉" userId="b7a4e8598c9bd55e" providerId="LiveId" clId="{F39F78C8-AE50-498D-9D5F-3C7F3BDF6582}" dt="2023-05-06T10:57:28.054" v="1690" actId="47"/>
        <pc:sldMkLst>
          <pc:docMk/>
          <pc:sldMk cId="258449240" sldId="493"/>
        </pc:sldMkLst>
      </pc:sldChg>
      <pc:sldChg chg="del">
        <pc:chgData name="熊谷 渉" userId="b7a4e8598c9bd55e" providerId="LiveId" clId="{F39F78C8-AE50-498D-9D5F-3C7F3BDF6582}" dt="2023-05-06T10:57:53.905" v="1695" actId="47"/>
        <pc:sldMkLst>
          <pc:docMk/>
          <pc:sldMk cId="950595205" sldId="494"/>
        </pc:sldMkLst>
      </pc:sldChg>
      <pc:sldChg chg="del">
        <pc:chgData name="熊谷 渉" userId="b7a4e8598c9bd55e" providerId="LiveId" clId="{F39F78C8-AE50-498D-9D5F-3C7F3BDF6582}" dt="2023-05-06T10:58:01.659" v="1697" actId="47"/>
        <pc:sldMkLst>
          <pc:docMk/>
          <pc:sldMk cId="1788663528" sldId="495"/>
        </pc:sldMkLst>
      </pc:sldChg>
      <pc:sldChg chg="del">
        <pc:chgData name="熊谷 渉" userId="b7a4e8598c9bd55e" providerId="LiveId" clId="{F39F78C8-AE50-498D-9D5F-3C7F3BDF6582}" dt="2023-05-06T10:59:03.009" v="1703" actId="47"/>
        <pc:sldMkLst>
          <pc:docMk/>
          <pc:sldMk cId="3503202729" sldId="496"/>
        </pc:sldMkLst>
      </pc:sldChg>
      <pc:sldChg chg="del">
        <pc:chgData name="熊谷 渉" userId="b7a4e8598c9bd55e" providerId="LiveId" clId="{F39F78C8-AE50-498D-9D5F-3C7F3BDF6582}" dt="2023-05-06T10:58:12.265" v="1700" actId="47"/>
        <pc:sldMkLst>
          <pc:docMk/>
          <pc:sldMk cId="3418823071" sldId="498"/>
        </pc:sldMkLst>
      </pc:sldChg>
      <pc:sldChg chg="modSp mod">
        <pc:chgData name="熊谷 渉" userId="b7a4e8598c9bd55e" providerId="LiveId" clId="{F39F78C8-AE50-498D-9D5F-3C7F3BDF6582}" dt="2023-05-06T10:46:52.242" v="888" actId="20577"/>
        <pc:sldMkLst>
          <pc:docMk/>
          <pc:sldMk cId="1104904506" sldId="500"/>
        </pc:sldMkLst>
        <pc:spChg chg="mod">
          <ac:chgData name="熊谷 渉" userId="b7a4e8598c9bd55e" providerId="LiveId" clId="{F39F78C8-AE50-498D-9D5F-3C7F3BDF6582}" dt="2023-05-06T10:46:52.242" v="888" actId="20577"/>
          <ac:spMkLst>
            <pc:docMk/>
            <pc:sldMk cId="1104904506" sldId="500"/>
            <ac:spMk id="4" creationId="{C99F7BBF-2393-4F65-BAE8-78DC78E9821B}"/>
          </ac:spMkLst>
        </pc:spChg>
      </pc:sldChg>
      <pc:sldChg chg="del">
        <pc:chgData name="熊谷 渉" userId="b7a4e8598c9bd55e" providerId="LiveId" clId="{F39F78C8-AE50-498D-9D5F-3C7F3BDF6582}" dt="2023-05-06T10:58:16.594" v="1702" actId="47"/>
        <pc:sldMkLst>
          <pc:docMk/>
          <pc:sldMk cId="2012856036" sldId="501"/>
        </pc:sldMkLst>
      </pc:sldChg>
      <pc:sldChg chg="modSp add mod">
        <pc:chgData name="熊谷 渉" userId="b7a4e8598c9bd55e" providerId="LiveId" clId="{F39F78C8-AE50-498D-9D5F-3C7F3BDF6582}" dt="2023-05-06T10:46:31.536" v="887" actId="20577"/>
        <pc:sldMkLst>
          <pc:docMk/>
          <pc:sldMk cId="3427025594" sldId="503"/>
        </pc:sldMkLst>
        <pc:spChg chg="mod">
          <ac:chgData name="熊谷 渉" userId="b7a4e8598c9bd55e" providerId="LiveId" clId="{F39F78C8-AE50-498D-9D5F-3C7F3BDF6582}" dt="2023-05-06T10:43:37.866" v="558" actId="20577"/>
          <ac:spMkLst>
            <pc:docMk/>
            <pc:sldMk cId="3427025594" sldId="503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6:31.536" v="887" actId="20577"/>
          <ac:spMkLst>
            <pc:docMk/>
            <pc:sldMk cId="3427025594" sldId="503"/>
            <ac:spMk id="6" creationId="{1F609DF4-3152-4D3E-9CA5-170D4BE14906}"/>
          </ac:spMkLst>
        </pc:spChg>
      </pc:sldChg>
      <pc:sldChg chg="modSp add mod ord">
        <pc:chgData name="熊谷 渉" userId="b7a4e8598c9bd55e" providerId="LiveId" clId="{F39F78C8-AE50-498D-9D5F-3C7F3BDF6582}" dt="2023-05-06T11:02:53.269" v="2098" actId="20577"/>
        <pc:sldMkLst>
          <pc:docMk/>
          <pc:sldMk cId="258092796" sldId="504"/>
        </pc:sldMkLst>
        <pc:spChg chg="mod">
          <ac:chgData name="熊谷 渉" userId="b7a4e8598c9bd55e" providerId="LiveId" clId="{F39F78C8-AE50-498D-9D5F-3C7F3BDF6582}" dt="2023-05-06T11:02:53.269" v="2098" actId="20577"/>
          <ac:spMkLst>
            <pc:docMk/>
            <pc:sldMk cId="258092796" sldId="504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0:55:58.015" v="1670" actId="20577"/>
        <pc:sldMkLst>
          <pc:docMk/>
          <pc:sldMk cId="1310459700" sldId="505"/>
        </pc:sldMkLst>
        <pc:spChg chg="mod">
          <ac:chgData name="熊谷 渉" userId="b7a4e8598c9bd55e" providerId="LiveId" clId="{F39F78C8-AE50-498D-9D5F-3C7F3BDF6582}" dt="2023-05-06T10:55:58.015" v="1670" actId="20577"/>
          <ac:spMkLst>
            <pc:docMk/>
            <pc:sldMk cId="1310459700" sldId="505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55:44.615" v="1658" actId="20577"/>
          <ac:spMkLst>
            <pc:docMk/>
            <pc:sldMk cId="1310459700" sldId="505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0:56:36.597" v="1685" actId="20577"/>
        <pc:sldMkLst>
          <pc:docMk/>
          <pc:sldMk cId="4181041269" sldId="506"/>
        </pc:sldMkLst>
        <pc:spChg chg="mod">
          <ac:chgData name="熊谷 渉" userId="b7a4e8598c9bd55e" providerId="LiveId" clId="{F39F78C8-AE50-498D-9D5F-3C7F3BDF6582}" dt="2023-05-06T10:56:36.597" v="1685" actId="20577"/>
          <ac:spMkLst>
            <pc:docMk/>
            <pc:sldMk cId="4181041269" sldId="506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1:01:08.933" v="1853" actId="20577"/>
        <pc:sldMkLst>
          <pc:docMk/>
          <pc:sldMk cId="2702252058" sldId="507"/>
        </pc:sldMkLst>
        <pc:spChg chg="mod">
          <ac:chgData name="熊谷 渉" userId="b7a4e8598c9bd55e" providerId="LiveId" clId="{F39F78C8-AE50-498D-9D5F-3C7F3BDF6582}" dt="2023-05-06T10:59:31.678" v="1723" actId="20577"/>
          <ac:spMkLst>
            <pc:docMk/>
            <pc:sldMk cId="2702252058" sldId="507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1:08.933" v="1853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4:56.311" v="2508" actId="15"/>
        <pc:sldMkLst>
          <pc:docMk/>
          <pc:sldMk cId="361824583" sldId="508"/>
        </pc:sldMkLst>
        <pc:spChg chg="mod">
          <ac:chgData name="熊谷 渉" userId="b7a4e8598c9bd55e" providerId="LiveId" clId="{F39F78C8-AE50-498D-9D5F-3C7F3BDF6582}" dt="2023-05-06T10:59:39.531" v="1739" actId="20577"/>
          <ac:spMkLst>
            <pc:docMk/>
            <pc:sldMk cId="361824583" sldId="508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4:56.311" v="2508" actId="15"/>
          <ac:spMkLst>
            <pc:docMk/>
            <pc:sldMk cId="361824583" sldId="508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5:39.828" v="2524" actId="20577"/>
        <pc:sldMkLst>
          <pc:docMk/>
          <pc:sldMk cId="3482298578" sldId="509"/>
        </pc:sldMkLst>
        <pc:spChg chg="mod">
          <ac:chgData name="熊谷 渉" userId="b7a4e8598c9bd55e" providerId="LiveId" clId="{F39F78C8-AE50-498D-9D5F-3C7F3BDF6582}" dt="2023-05-06T11:05:39.828" v="2524" actId="20577"/>
          <ac:spMkLst>
            <pc:docMk/>
            <pc:sldMk cId="3482298578" sldId="509"/>
            <ac:spMk id="14" creationId="{E87AC5CB-0891-46ED-86C5-FF795F031F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3 22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10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横河電機株式会社</a:t>
            </a:r>
            <a:r>
              <a:rPr lang="en-US" altLang="ja-JP" dirty="0"/>
              <a:t>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従来と同様のタスクだが、精度が大幅に向上。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文章の校正・添削、文章・概念の要約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新規に対応可能なレベルとなったタスク。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ディスカッション、論点抽出、アイディア提案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ChatGPT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V3.5</a:t>
            </a:r>
            <a:r>
              <a:rPr lang="ja-JP" altLang="en-US" sz="2400" dirty="0"/>
              <a:t>：無料版、</a:t>
            </a:r>
            <a:r>
              <a:rPr lang="en-US" altLang="ja-JP" sz="2400" dirty="0"/>
              <a:t>V4.0</a:t>
            </a:r>
            <a:r>
              <a:rPr lang="ja-JP" altLang="en-US" sz="2400" dirty="0"/>
              <a:t>に劣る、文章のみ入力可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V4.0</a:t>
            </a:r>
            <a:r>
              <a:rPr lang="ja-JP" altLang="en-US" sz="2400" dirty="0"/>
              <a:t>：有料版、現時点で最高性能、画像／文章入力可（マルチモーダル）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良い例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悪い例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への指示の与え方を試行錯誤するようになる（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“Let’s think step by step (</a:t>
            </a:r>
            <a:r>
              <a:rPr lang="ja-JP" altLang="en-US" sz="2400" dirty="0"/>
              <a:t>段階的に</a:t>
            </a:r>
            <a:r>
              <a:rPr lang="en-US" altLang="ja-JP" sz="2400" dirty="0"/>
              <a:t>)”</a:t>
            </a:r>
            <a:r>
              <a:rPr lang="ja-JP" altLang="en-US" sz="2400" dirty="0"/>
              <a:t>は、回答文の論理性を飛躍的に高めた</a:t>
            </a:r>
            <a:r>
              <a:rPr lang="en-US" altLang="ja-JP" sz="2400" dirty="0"/>
              <a:t>prompt</a:t>
            </a:r>
            <a:r>
              <a:rPr lang="ja-JP" altLang="en-US" sz="2400" dirty="0"/>
              <a:t>の例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</a:t>
            </a:r>
            <a:r>
              <a:rPr lang="ja-JP" altLang="en-US" sz="2800" dirty="0"/>
              <a:t>（日本語版もリリース）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事実と反する回答文を生成することがある。（幻覚；</a:t>
            </a:r>
            <a:r>
              <a:rPr lang="en-US" altLang="ja-JP" sz="2800" dirty="0"/>
              <a:t>Hallucination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事実やルールを直接記憶・検索しておらず、学習データの傾向に基づくため</a:t>
            </a:r>
            <a:endParaRPr lang="en-US" altLang="ja-JP" sz="2400" dirty="0"/>
          </a:p>
          <a:p>
            <a:pPr>
              <a:defRPr/>
            </a:pPr>
            <a:r>
              <a:rPr lang="en-US" altLang="ja-JP" sz="2800" dirty="0"/>
              <a:t>2020</a:t>
            </a:r>
            <a:r>
              <a:rPr lang="ja-JP" altLang="en-US" sz="2800" dirty="0"/>
              <a:t>年以降の出来事を学習していない。（</a:t>
            </a:r>
            <a:r>
              <a:rPr lang="en-US" altLang="ja-JP" sz="2800" dirty="0"/>
              <a:t>GPT</a:t>
            </a:r>
            <a:r>
              <a:rPr lang="ja-JP" altLang="en-US" sz="2800" dirty="0"/>
              <a:t>シリーズ）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2019</a:t>
            </a:r>
            <a:r>
              <a:rPr lang="ja-JP" altLang="en-US" sz="2400" dirty="0"/>
              <a:t>年時点のインターネット上のデータを学習しているため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サービスの規制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ドイツ、フランス、イタリアでは、国内での使用禁止などの規制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鳥取県でも、県の業務での使用を禁止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290460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の利用ガイドライン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の利用ガイドライン（</a:t>
            </a:r>
            <a:r>
              <a:rPr lang="en-US" altLang="ja-JP" sz="2800" dirty="0"/>
              <a:t>JDLA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ガイドラインの雛形が公開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業務連絡（横河社内）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「</a:t>
            </a:r>
            <a:r>
              <a:rPr lang="en-US" altLang="ja-JP" sz="2400" dirty="0" err="1"/>
              <a:t>ChatGPT</a:t>
            </a:r>
            <a:r>
              <a:rPr lang="ja-JP" altLang="en-US" sz="2400" dirty="0"/>
              <a:t>などの</a:t>
            </a:r>
            <a:r>
              <a:rPr lang="en-US" altLang="ja-JP" sz="2400" dirty="0"/>
              <a:t>AI</a:t>
            </a:r>
            <a:r>
              <a:rPr lang="ja-JP" altLang="en-US" sz="2400" dirty="0"/>
              <a:t>技術を活用したサービスの利用について」（</a:t>
            </a:r>
            <a:r>
              <a:rPr lang="en-US" altLang="ja-JP" sz="2400" dirty="0"/>
              <a:t>DSHQ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3973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33BA05-AF8C-B760-7EB1-A80F4149938A}"/>
              </a:ext>
            </a:extLst>
          </p:cNvPr>
          <p:cNvSpPr txBox="1"/>
          <p:nvPr/>
        </p:nvSpPr>
        <p:spPr>
          <a:xfrm>
            <a:off x="10499794" y="2187661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21</a:t>
            </a:r>
            <a:r>
              <a:rPr lang="ja-JP" altLang="en-US" sz="1400" dirty="0"/>
              <a:t>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71409-14F8-7BDB-E6AE-0949B000CC78}"/>
              </a:ext>
            </a:extLst>
          </p:cNvPr>
          <p:cNvSpPr txBox="1"/>
          <p:nvPr/>
        </p:nvSpPr>
        <p:spPr>
          <a:xfrm>
            <a:off x="10499794" y="119016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63000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さらなる民主化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一方、</a:t>
            </a: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月以降、拡張機能の開発・リリースが急激に進む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プラグイン化と</a:t>
            </a:r>
            <a:r>
              <a:rPr lang="en-US" altLang="ja-JP" sz="2800" dirty="0"/>
              <a:t>web</a:t>
            </a:r>
            <a:r>
              <a:rPr lang="ja-JP" altLang="en-US" sz="2800" dirty="0"/>
              <a:t>ブラウジング機能によって、弱点をカバーし始める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Google Chrome</a:t>
            </a:r>
            <a:r>
              <a:rPr lang="ja-JP" altLang="en-US" sz="2400" dirty="0"/>
              <a:t>のアドオン機能：</a:t>
            </a:r>
            <a:r>
              <a:rPr lang="en-US" altLang="ja-JP" sz="2400" dirty="0" err="1"/>
              <a:t>webChatGPT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と繋げて最新情報を検索し、</a:t>
            </a:r>
            <a:r>
              <a:rPr lang="en-US" altLang="ja-JP" sz="2000" dirty="0"/>
              <a:t>URL</a:t>
            </a:r>
            <a:r>
              <a:rPr lang="ja-JP" altLang="en-US" sz="2000" dirty="0"/>
              <a:t>を提示しながら回答する</a:t>
            </a:r>
            <a:endParaRPr lang="en-US" altLang="ja-JP" sz="2000" dirty="0"/>
          </a:p>
          <a:p>
            <a:pPr lvl="1">
              <a:defRPr/>
            </a:pPr>
            <a:r>
              <a:rPr lang="en-US" altLang="ja-JP" sz="2400" dirty="0"/>
              <a:t>ChatGPT4</a:t>
            </a:r>
            <a:r>
              <a:rPr lang="ja-JP" altLang="en-US" sz="2400" dirty="0"/>
              <a:t>のバージョンアップ（</a:t>
            </a:r>
            <a:r>
              <a:rPr lang="en-US" altLang="ja-JP" sz="2400" dirty="0"/>
              <a:t>5</a:t>
            </a:r>
            <a:r>
              <a:rPr lang="ja-JP" altLang="en-US" sz="2400" dirty="0"/>
              <a:t>月</a:t>
            </a:r>
            <a:r>
              <a:rPr lang="en-US" altLang="ja-JP" sz="2400" dirty="0"/>
              <a:t>12</a:t>
            </a:r>
            <a:r>
              <a:rPr lang="ja-JP" altLang="en-US" sz="2400" dirty="0"/>
              <a:t>日）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  <a:p>
            <a:pPr lvl="2">
              <a:defRPr/>
            </a:pPr>
            <a:r>
              <a:rPr lang="ja-JP" altLang="en-US" sz="2000" dirty="0"/>
              <a:t>サードパーティ</a:t>
            </a:r>
            <a:r>
              <a:rPr lang="en-US" altLang="ja-JP" sz="2000" dirty="0"/>
              <a:t>plugin</a:t>
            </a:r>
            <a:r>
              <a:rPr lang="ja-JP" altLang="en-US" sz="2000" dirty="0"/>
              <a:t>：</a:t>
            </a:r>
            <a:r>
              <a:rPr lang="en-US" altLang="ja-JP" sz="2000" dirty="0"/>
              <a:t>Wolfram</a:t>
            </a:r>
            <a:r>
              <a:rPr lang="ja-JP" altLang="en-US" sz="2000" dirty="0"/>
              <a:t>（科学知識、数学など）</a:t>
            </a:r>
            <a:endParaRPr lang="en-US" altLang="ja-JP" sz="2000" dirty="0"/>
          </a:p>
          <a:p>
            <a:pPr lvl="2">
              <a:defRPr/>
            </a:pPr>
            <a:r>
              <a:rPr lang="en-US" altLang="ja-JP" sz="2000" dirty="0"/>
              <a:t>continue</a:t>
            </a:r>
            <a:r>
              <a:rPr lang="ja-JP" altLang="en-US" sz="2000" dirty="0"/>
              <a:t>機能：長文の回答が可能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r>
              <a:rPr lang="ja-JP" altLang="en-US" sz="2800" dirty="0"/>
              <a:t>人間の行動・思考を幅広く支援するため、社内業務と事業展開の両方で効率化する可能性を秘めている。</a:t>
            </a:r>
            <a:endParaRPr lang="en-US" altLang="ja-JP" sz="2800" dirty="0"/>
          </a:p>
          <a:p>
            <a:r>
              <a:rPr lang="ja-JP" altLang="en-US" sz="2800" dirty="0"/>
              <a:t>ユーザは、良い回答を得るために、ガイドやフォーマットに従って、指示を工夫する必要がある。</a:t>
            </a:r>
            <a:endParaRPr lang="en-US" altLang="ja-JP" sz="2800" dirty="0"/>
          </a:p>
          <a:p>
            <a:r>
              <a:rPr lang="ja-JP" altLang="en-US" sz="2800" dirty="0"/>
              <a:t>ただし、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の横河社内の本格的な使用については、まだ注意する点が多い。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注意喚起が先月業務連絡されたばかりで、ガイドラインは発表されていない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社内業務と事業展開の</a:t>
            </a:r>
            <a:r>
              <a:rPr lang="en-US" altLang="ja-JP" sz="3200" dirty="0"/>
              <a:t>2</a:t>
            </a:r>
            <a:r>
              <a:rPr lang="ja-JP" altLang="en-US" sz="3200" dirty="0"/>
              <a:t>通りのケースがある。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827710" y="1990030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r>
              <a:rPr kumimoji="1" lang="ja-JP" altLang="en-US" dirty="0"/>
              <a:t>（最終利用者）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49960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6155303" y="2001843"/>
            <a:ext cx="562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事業展開への活用</a:t>
            </a:r>
            <a:r>
              <a:rPr kumimoji="1" lang="ja-JP" altLang="en-US" dirty="0"/>
              <a:t>（開発者／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サービスプロバイダ）</a:t>
            </a:r>
            <a:endParaRPr kumimoji="1" lang="ja-JP" altLang="en-US" sz="2000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34795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653390" y="5065913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A0A7810-C1CC-407F-86E0-4858EFD6BEF3}"/>
              </a:ext>
            </a:extLst>
          </p:cNvPr>
          <p:cNvSpPr/>
          <p:nvPr/>
        </p:nvSpPr>
        <p:spPr>
          <a:xfrm>
            <a:off x="8821334" y="3367309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1FF47-A3A2-F834-8555-5E1B314B6C75}"/>
              </a:ext>
            </a:extLst>
          </p:cNvPr>
          <p:cNvSpPr/>
          <p:nvPr/>
        </p:nvSpPr>
        <p:spPr>
          <a:xfrm>
            <a:off x="7176565" y="3367309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F2DAEB-A51D-B7AF-3D83-65A31F0968EA}"/>
              </a:ext>
            </a:extLst>
          </p:cNvPr>
          <p:cNvSpPr/>
          <p:nvPr/>
        </p:nvSpPr>
        <p:spPr>
          <a:xfrm>
            <a:off x="7176566" y="3349811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stCxn id="14" idx="2"/>
            <a:endCxn id="11" idx="0"/>
          </p:cNvCxnSpPr>
          <p:nvPr/>
        </p:nvCxnSpPr>
        <p:spPr>
          <a:xfrm flipH="1">
            <a:off x="8744030" y="3816092"/>
            <a:ext cx="1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543050" y="3367309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1861443" y="5093382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>
            <a:off x="2947988" y="3833590"/>
            <a:ext cx="4095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063286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7024165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</p:spTree>
    <p:extLst>
      <p:ext uri="{BB962C8B-B14F-4D97-AF65-F5344CB8AC3E}">
        <p14:creationId xmlns:p14="http://schemas.microsoft.com/office/powerpoint/2010/main" val="253829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の枠組み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8981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は大規模言語・生成系</a:t>
            </a:r>
            <a:r>
              <a:rPr lang="en-US" altLang="ja-JP" sz="3200" dirty="0"/>
              <a:t>AI</a:t>
            </a:r>
            <a:r>
              <a:rPr lang="ja-JP" altLang="en-US" dirty="0"/>
              <a:t>（</a:t>
            </a:r>
            <a:r>
              <a:rPr lang="en-US" altLang="ja-JP" dirty="0"/>
              <a:t>GPT-4</a:t>
            </a:r>
            <a:r>
              <a:rPr lang="ja-JP" altLang="en-US" dirty="0"/>
              <a:t>はマルチモーダル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r>
              <a:rPr lang="ja-JP" altLang="en-US" sz="3200" dirty="0"/>
              <a:t>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438150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7B0A40-452F-4A90-81BA-12390D23371B}"/>
              </a:ext>
            </a:extLst>
          </p:cNvPr>
          <p:cNvSpPr/>
          <p:nvPr/>
        </p:nvSpPr>
        <p:spPr>
          <a:xfrm>
            <a:off x="695325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C98DEE-1C7C-4CC2-98A4-278B2875D845}"/>
              </a:ext>
            </a:extLst>
          </p:cNvPr>
          <p:cNvSpPr txBox="1"/>
          <p:nvPr/>
        </p:nvSpPr>
        <p:spPr>
          <a:xfrm>
            <a:off x="517055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9B2AAC-5AA7-4698-9B01-8587456968D1}"/>
              </a:ext>
            </a:extLst>
          </p:cNvPr>
          <p:cNvSpPr txBox="1"/>
          <p:nvPr/>
        </p:nvSpPr>
        <p:spPr>
          <a:xfrm>
            <a:off x="807691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354110-7361-472A-8E77-29D0DA0E36B4}"/>
              </a:ext>
            </a:extLst>
          </p:cNvPr>
          <p:cNvSpPr/>
          <p:nvPr/>
        </p:nvSpPr>
        <p:spPr>
          <a:xfrm>
            <a:off x="1023156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DC2BA31-AED1-4C06-9FE5-44B34FE5CD1B}"/>
              </a:ext>
            </a:extLst>
          </p:cNvPr>
          <p:cNvSpPr/>
          <p:nvPr/>
        </p:nvSpPr>
        <p:spPr>
          <a:xfrm>
            <a:off x="1314450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FB7567-A7A1-4380-A85B-9243CF4DB89F}"/>
              </a:ext>
            </a:extLst>
          </p:cNvPr>
          <p:cNvSpPr txBox="1"/>
          <p:nvPr/>
        </p:nvSpPr>
        <p:spPr>
          <a:xfrm>
            <a:off x="1023155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E0C950-CE72-44CF-B8A6-06998AFC436E}"/>
              </a:ext>
            </a:extLst>
          </p:cNvPr>
          <p:cNvSpPr txBox="1"/>
          <p:nvPr/>
        </p:nvSpPr>
        <p:spPr>
          <a:xfrm>
            <a:off x="1272397" y="4812442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838854-9D36-4E2F-A364-B786FB6D554D}"/>
              </a:ext>
            </a:extLst>
          </p:cNvPr>
          <p:cNvSpPr txBox="1"/>
          <p:nvPr/>
        </p:nvSpPr>
        <p:spPr>
          <a:xfrm>
            <a:off x="2450164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77B53-A65C-4BF4-BF00-2C9C35ADF130}"/>
              </a:ext>
            </a:extLst>
          </p:cNvPr>
          <p:cNvSpPr txBox="1"/>
          <p:nvPr/>
        </p:nvSpPr>
        <p:spPr>
          <a:xfrm>
            <a:off x="3034302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A23201-F258-45F2-9606-9211D05F4BD3}"/>
              </a:ext>
            </a:extLst>
          </p:cNvPr>
          <p:cNvSpPr txBox="1"/>
          <p:nvPr/>
        </p:nvSpPr>
        <p:spPr>
          <a:xfrm>
            <a:off x="4132730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371146-0616-4FE9-B23D-73A42622ED2C}"/>
              </a:ext>
            </a:extLst>
          </p:cNvPr>
          <p:cNvSpPr txBox="1"/>
          <p:nvPr/>
        </p:nvSpPr>
        <p:spPr>
          <a:xfrm>
            <a:off x="2619429" y="4805553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40AB29-18AB-46F7-8C7A-26FF0D61515D}"/>
              </a:ext>
            </a:extLst>
          </p:cNvPr>
          <p:cNvSpPr txBox="1"/>
          <p:nvPr/>
        </p:nvSpPr>
        <p:spPr>
          <a:xfrm>
            <a:off x="1272397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D58F406-A547-4A2A-8926-20490EFA60FA}"/>
              </a:ext>
            </a:extLst>
          </p:cNvPr>
          <p:cNvSpPr txBox="1"/>
          <p:nvPr/>
        </p:nvSpPr>
        <p:spPr>
          <a:xfrm>
            <a:off x="1920996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BFD9344D-1C62-4773-8209-6F9171FF5D0C}"/>
              </a:ext>
            </a:extLst>
          </p:cNvPr>
          <p:cNvSpPr/>
          <p:nvPr/>
        </p:nvSpPr>
        <p:spPr>
          <a:xfrm>
            <a:off x="5876925" y="2286839"/>
            <a:ext cx="340716" cy="36194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1923752" y="1646831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0811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D36B62-4307-4600-96F2-A84D8B6B7AC3}"/>
              </a:ext>
            </a:extLst>
          </p:cNvPr>
          <p:cNvCxnSpPr>
            <a:cxnSpLocks/>
          </p:cNvCxnSpPr>
          <p:nvPr/>
        </p:nvCxnSpPr>
        <p:spPr>
          <a:xfrm flipH="1">
            <a:off x="6470736" y="2046941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33C842-615C-424C-A406-A505AF9806C6}"/>
              </a:ext>
            </a:extLst>
          </p:cNvPr>
          <p:cNvSpPr txBox="1"/>
          <p:nvPr/>
        </p:nvSpPr>
        <p:spPr>
          <a:xfrm>
            <a:off x="8048626" y="1597709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の柔軟性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E0AFB-8586-4794-89D1-1D6397648E46}"/>
              </a:ext>
            </a:extLst>
          </p:cNvPr>
          <p:cNvSpPr txBox="1"/>
          <p:nvPr/>
        </p:nvSpPr>
        <p:spPr>
          <a:xfrm>
            <a:off x="6470735" y="2249673"/>
            <a:ext cx="374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Single Modal / Single Task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455D20A-2E52-4064-83E2-E21EFF3E7450}"/>
              </a:ext>
            </a:extLst>
          </p:cNvPr>
          <p:cNvSpPr txBox="1"/>
          <p:nvPr/>
        </p:nvSpPr>
        <p:spPr>
          <a:xfrm>
            <a:off x="6497146" y="4405648"/>
            <a:ext cx="31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Multi Model / Multi Task</a:t>
            </a:r>
            <a:endParaRPr kumimoji="1" lang="ja-JP" altLang="en-US" dirty="0"/>
          </a:p>
        </p:txBody>
      </p:sp>
      <p:pic>
        <p:nvPicPr>
          <p:cNvPr id="20" name="グラフィックス 19" descr="人工知能 単色塗りつぶし">
            <a:extLst>
              <a:ext uri="{FF2B5EF4-FFF2-40B4-BE49-F238E27FC236}">
                <a16:creationId xmlns:a16="http://schemas.microsoft.com/office/drawing/2014/main" id="{50F5EC51-660F-4024-8018-5FAEC2BA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2702851"/>
            <a:ext cx="625399" cy="625399"/>
          </a:xfrm>
          <a:prstGeom prst="rect">
            <a:avLst/>
          </a:prstGeom>
        </p:spPr>
      </p:pic>
      <p:pic>
        <p:nvPicPr>
          <p:cNvPr id="30" name="グラフィックス 29" descr="人工知能 単色塗りつぶし">
            <a:extLst>
              <a:ext uri="{FF2B5EF4-FFF2-40B4-BE49-F238E27FC236}">
                <a16:creationId xmlns:a16="http://schemas.microsoft.com/office/drawing/2014/main" id="{073C9889-2B87-44F7-B928-660A1E61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3574091"/>
            <a:ext cx="625399" cy="625399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625DDF68-CC79-4AEE-ABA5-5702210E12B2}"/>
              </a:ext>
            </a:extLst>
          </p:cNvPr>
          <p:cNvSpPr/>
          <p:nvPr/>
        </p:nvSpPr>
        <p:spPr>
          <a:xfrm rot="16200000">
            <a:off x="8365152" y="2727887"/>
            <a:ext cx="246216" cy="5607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199B7EE3-CB8D-4768-9016-19BCFFA04ACC}"/>
              </a:ext>
            </a:extLst>
          </p:cNvPr>
          <p:cNvSpPr/>
          <p:nvPr/>
        </p:nvSpPr>
        <p:spPr>
          <a:xfrm rot="16200000">
            <a:off x="8407904" y="5181526"/>
            <a:ext cx="758666" cy="6253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31298EEE-C75B-467F-B2B9-F800718EA1B0}"/>
              </a:ext>
            </a:extLst>
          </p:cNvPr>
          <p:cNvSpPr/>
          <p:nvPr/>
        </p:nvSpPr>
        <p:spPr>
          <a:xfrm rot="16200000">
            <a:off x="8377898" y="3600109"/>
            <a:ext cx="246216" cy="5352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47B880-664A-4EB2-8F16-1B131E292EDA}"/>
              </a:ext>
            </a:extLst>
          </p:cNvPr>
          <p:cNvSpPr/>
          <p:nvPr/>
        </p:nvSpPr>
        <p:spPr>
          <a:xfrm>
            <a:off x="9399099" y="273159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この画像は、猫です。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251EE0E-71F4-4638-AC1D-B75BD8F6B347}"/>
              </a:ext>
            </a:extLst>
          </p:cNvPr>
          <p:cNvSpPr/>
          <p:nvPr/>
        </p:nvSpPr>
        <p:spPr>
          <a:xfrm>
            <a:off x="9399099" y="3616554"/>
            <a:ext cx="2097576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この文章の英語は、「</a:t>
            </a:r>
            <a:r>
              <a:rPr kumimoji="1" lang="en-US" altLang="ja-JP" dirty="0">
                <a:solidFill>
                  <a:schemeClr val="tx1"/>
                </a:solidFill>
              </a:rPr>
              <a:t>XXX…</a:t>
            </a:r>
            <a:r>
              <a:rPr kumimoji="1" lang="ja-JP" altLang="en-US" dirty="0">
                <a:solidFill>
                  <a:schemeClr val="tx1"/>
                </a:solidFill>
              </a:rPr>
              <a:t>」</a:t>
            </a:r>
          </a:p>
        </p:txBody>
      </p:sp>
      <p:pic>
        <p:nvPicPr>
          <p:cNvPr id="39" name="グラフィックス 38" descr="人工知能 単色塗りつぶし">
            <a:extLst>
              <a:ext uri="{FF2B5EF4-FFF2-40B4-BE49-F238E27FC236}">
                <a16:creationId xmlns:a16="http://schemas.microsoft.com/office/drawing/2014/main" id="{4E03189A-78B1-4013-8980-F75F5E10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699" y="5174885"/>
            <a:ext cx="625399" cy="625399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624A7C7-290F-4399-8B24-5DC0D3C1E088}"/>
              </a:ext>
            </a:extLst>
          </p:cNvPr>
          <p:cNvSpPr/>
          <p:nvPr/>
        </p:nvSpPr>
        <p:spPr>
          <a:xfrm>
            <a:off x="9981041" y="4634554"/>
            <a:ext cx="159481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総合的な判断</a:t>
            </a:r>
          </a:p>
        </p:txBody>
      </p:sp>
      <p:pic>
        <p:nvPicPr>
          <p:cNvPr id="29" name="グラフィックス 28" descr="画像 単色塗りつぶし">
            <a:extLst>
              <a:ext uri="{FF2B5EF4-FFF2-40B4-BE49-F238E27FC236}">
                <a16:creationId xmlns:a16="http://schemas.microsoft.com/office/drawing/2014/main" id="{766E9169-A548-438E-B9E5-27756E65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2356" y="2693549"/>
            <a:ext cx="662403" cy="662403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C91C2BA-7BD6-4715-82D0-9990B5ED5E35}"/>
              </a:ext>
            </a:extLst>
          </p:cNvPr>
          <p:cNvSpPr/>
          <p:nvPr/>
        </p:nvSpPr>
        <p:spPr>
          <a:xfrm>
            <a:off x="7277934" y="3197774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pic>
        <p:nvPicPr>
          <p:cNvPr id="47" name="グラフィックス 46" descr="ドキュメント 単色塗りつぶし">
            <a:extLst>
              <a:ext uri="{FF2B5EF4-FFF2-40B4-BE49-F238E27FC236}">
                <a16:creationId xmlns:a16="http://schemas.microsoft.com/office/drawing/2014/main" id="{BEA49CCB-C7EC-4718-A58E-116B910E4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8771" y="3514903"/>
            <a:ext cx="625399" cy="62539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BF46258-B903-41CF-BB3B-AA2436C7A330}"/>
              </a:ext>
            </a:extLst>
          </p:cNvPr>
          <p:cNvSpPr/>
          <p:nvPr/>
        </p:nvSpPr>
        <p:spPr>
          <a:xfrm>
            <a:off x="7287451" y="408407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pic>
        <p:nvPicPr>
          <p:cNvPr id="52" name="グラフィックス 51" descr="音声 単色塗りつぶし">
            <a:extLst>
              <a:ext uri="{FF2B5EF4-FFF2-40B4-BE49-F238E27FC236}">
                <a16:creationId xmlns:a16="http://schemas.microsoft.com/office/drawing/2014/main" id="{3B4CFD1F-E7D6-406A-96D4-1880F1A9B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464" y="5527163"/>
            <a:ext cx="533609" cy="533609"/>
          </a:xfrm>
          <a:prstGeom prst="rect">
            <a:avLst/>
          </a:prstGeom>
        </p:spPr>
      </p:pic>
      <p:pic>
        <p:nvPicPr>
          <p:cNvPr id="53" name="グラフィックス 52" descr="ドキュメント 単色塗りつぶし">
            <a:extLst>
              <a:ext uri="{FF2B5EF4-FFF2-40B4-BE49-F238E27FC236}">
                <a16:creationId xmlns:a16="http://schemas.microsoft.com/office/drawing/2014/main" id="{A4BD8E2E-1766-41D8-88FF-67A6021DE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748" y="4829895"/>
            <a:ext cx="625399" cy="625399"/>
          </a:xfrm>
          <a:prstGeom prst="rect">
            <a:avLst/>
          </a:prstGeom>
        </p:spPr>
      </p:pic>
      <p:pic>
        <p:nvPicPr>
          <p:cNvPr id="54" name="グラフィックス 53" descr="画像 単色塗りつぶし">
            <a:extLst>
              <a:ext uri="{FF2B5EF4-FFF2-40B4-BE49-F238E27FC236}">
                <a16:creationId xmlns:a16="http://schemas.microsoft.com/office/drawing/2014/main" id="{2E5DEC2C-A58D-404A-BB9F-2452BE62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501" y="4819870"/>
            <a:ext cx="662403" cy="662403"/>
          </a:xfrm>
          <a:prstGeom prst="rect">
            <a:avLst/>
          </a:prstGeom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72207C8-49D6-4AEE-A31B-3458F216BBD3}"/>
              </a:ext>
            </a:extLst>
          </p:cNvPr>
          <p:cNvSpPr/>
          <p:nvPr/>
        </p:nvSpPr>
        <p:spPr>
          <a:xfrm>
            <a:off x="9872098" y="522322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ここは安全ですが、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〇〇に注意してください。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6A9EF649-4362-43B2-B63D-3717789C36C1}"/>
              </a:ext>
            </a:extLst>
          </p:cNvPr>
          <p:cNvSpPr/>
          <p:nvPr/>
        </p:nvSpPr>
        <p:spPr>
          <a:xfrm>
            <a:off x="6737001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F0D7D9B-D2D0-4FDA-A780-4CEC62A2AF16}"/>
              </a:ext>
            </a:extLst>
          </p:cNvPr>
          <p:cNvSpPr/>
          <p:nvPr/>
        </p:nvSpPr>
        <p:spPr>
          <a:xfrm>
            <a:off x="7517493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2ACAEBA-BD7C-475A-81D5-DB71516506AC}"/>
              </a:ext>
            </a:extLst>
          </p:cNvPr>
          <p:cNvSpPr/>
          <p:nvPr/>
        </p:nvSpPr>
        <p:spPr>
          <a:xfrm>
            <a:off x="7123276" y="5933352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音声</a:t>
            </a:r>
          </a:p>
        </p:txBody>
      </p:sp>
    </p:spTree>
    <p:extLst>
      <p:ext uri="{BB962C8B-B14F-4D97-AF65-F5344CB8AC3E}">
        <p14:creationId xmlns:p14="http://schemas.microsoft.com/office/powerpoint/2010/main" val="241069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の可能なタスク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従来タスクに限らず、</a:t>
            </a:r>
            <a:r>
              <a:rPr lang="en-US" altLang="ja-JP" sz="3200" dirty="0"/>
              <a:t>AI</a:t>
            </a:r>
            <a:r>
              <a:rPr lang="ja-JP" altLang="en-US" sz="3200" dirty="0"/>
              <a:t>オリジナルなアウトプットも可能に。</a:t>
            </a:r>
            <a:endParaRPr lang="en-US" altLang="ja-JP" sz="3200" dirty="0"/>
          </a:p>
          <a:p>
            <a:pPr lvl="1">
              <a:defRPr/>
            </a:pPr>
            <a:r>
              <a:rPr lang="ja-JP" altLang="en-US" sz="2800" dirty="0"/>
              <a:t>アイディア提案やインサイト抽出など。</a:t>
            </a:r>
            <a:endParaRPr lang="en-US" altLang="ja-JP" sz="2400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2A94D283-8CCB-405B-B950-327F175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13254"/>
            <a:ext cx="5829300" cy="32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1474FD-F90A-4304-9400-26D9CB24A03F}"/>
              </a:ext>
            </a:extLst>
          </p:cNvPr>
          <p:cNvSpPr txBox="1"/>
          <p:nvPr/>
        </p:nvSpPr>
        <p:spPr>
          <a:xfrm>
            <a:off x="3409075" y="572977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60348A-E0FA-494D-A930-350816A5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0" y="2313254"/>
            <a:ext cx="6205159" cy="334707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DB525EA-D8A2-4341-BD71-88EF2149F15F}"/>
              </a:ext>
            </a:extLst>
          </p:cNvPr>
          <p:cNvSpPr txBox="1"/>
          <p:nvPr/>
        </p:nvSpPr>
        <p:spPr>
          <a:xfrm>
            <a:off x="9614234" y="5729778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https://t.co/oK9Crw9HPd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78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616F710-E0E4-F24E-E093-C3936B53BD2E}"/>
              </a:ext>
            </a:extLst>
          </p:cNvPr>
          <p:cNvSpPr/>
          <p:nvPr/>
        </p:nvSpPr>
        <p:spPr>
          <a:xfrm>
            <a:off x="517055" y="1316877"/>
            <a:ext cx="11097364" cy="23782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93200AE-2642-BDCB-A6CE-F6AB54749CEE}"/>
              </a:ext>
            </a:extLst>
          </p:cNvPr>
          <p:cNvSpPr/>
          <p:nvPr/>
        </p:nvSpPr>
        <p:spPr>
          <a:xfrm>
            <a:off x="5811042" y="4248693"/>
            <a:ext cx="5797781" cy="187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A7883B0-22D6-DC5C-000D-F5DEC86804D8}"/>
              </a:ext>
            </a:extLst>
          </p:cNvPr>
          <p:cNvSpPr/>
          <p:nvPr/>
        </p:nvSpPr>
        <p:spPr>
          <a:xfrm>
            <a:off x="517055" y="4260971"/>
            <a:ext cx="4982645" cy="18623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7135868" y="4557219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1818465" y="4043489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461E4-F6BF-3B24-AB24-80E752DBAFF3}"/>
              </a:ext>
            </a:extLst>
          </p:cNvPr>
          <p:cNvSpPr/>
          <p:nvPr/>
        </p:nvSpPr>
        <p:spPr>
          <a:xfrm>
            <a:off x="8712271" y="4038021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DF4DF79-0706-F5B1-8DD2-11CEEB18F35C}"/>
              </a:ext>
            </a:extLst>
          </p:cNvPr>
          <p:cNvSpPr/>
          <p:nvPr/>
        </p:nvSpPr>
        <p:spPr>
          <a:xfrm>
            <a:off x="7067502" y="4038021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B3E7D-1F69-D7EC-68BE-142C5D97B719}"/>
              </a:ext>
            </a:extLst>
          </p:cNvPr>
          <p:cNvSpPr/>
          <p:nvPr/>
        </p:nvSpPr>
        <p:spPr>
          <a:xfrm>
            <a:off x="7067503" y="4020523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1690690" y="4581424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595948-B33D-B440-1C92-CE6B99C062F4}"/>
              </a:ext>
            </a:extLst>
          </p:cNvPr>
          <p:cNvSpPr txBox="1"/>
          <p:nvPr/>
        </p:nvSpPr>
        <p:spPr>
          <a:xfrm>
            <a:off x="517055" y="5085234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3.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内田さん：市場調査への活用例とか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4F6C69-7504-BFCD-7ECE-BA1940349F98}"/>
              </a:ext>
            </a:extLst>
          </p:cNvPr>
          <p:cNvSpPr txBox="1"/>
          <p:nvPr/>
        </p:nvSpPr>
        <p:spPr>
          <a:xfrm>
            <a:off x="6020954" y="5077825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5.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植村さん：特許作成勘所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B345E0-7A80-CB31-EF26-51752E9A111F}"/>
              </a:ext>
            </a:extLst>
          </p:cNvPr>
          <p:cNvSpPr txBox="1"/>
          <p:nvPr/>
        </p:nvSpPr>
        <p:spPr>
          <a:xfrm>
            <a:off x="1042551" y="1467865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1.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熊谷：概要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92E3EC-8226-D025-CB44-703B24195272}"/>
              </a:ext>
            </a:extLst>
          </p:cNvPr>
          <p:cNvSpPr txBox="1"/>
          <p:nvPr/>
        </p:nvSpPr>
        <p:spPr>
          <a:xfrm>
            <a:off x="1509715" y="1987086"/>
            <a:ext cx="7565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サービス、</a:t>
            </a:r>
            <a:r>
              <a:rPr kumimoji="1" lang="en-US" altLang="ja-JP" sz="2000" b="1" dirty="0" err="1">
                <a:solidFill>
                  <a:schemeClr val="accent1"/>
                </a:solidFill>
              </a:rPr>
              <a:t>ChatGPT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の概要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可能なタスク、バージョン、プロンプトエンジニアリング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の注意点（業連の話）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4720402" y="1140235"/>
            <a:ext cx="2181279" cy="466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共通基盤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8F38AB-0724-5895-1C7E-50BF8854F86D}"/>
              </a:ext>
            </a:extLst>
          </p:cNvPr>
          <p:cNvSpPr txBox="1"/>
          <p:nvPr/>
        </p:nvSpPr>
        <p:spPr>
          <a:xfrm>
            <a:off x="524359" y="552633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4.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平澤さん：活用例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3112A4-7E7F-A4B1-10CF-2094F603B537}"/>
              </a:ext>
            </a:extLst>
          </p:cNvPr>
          <p:cNvSpPr txBox="1"/>
          <p:nvPr/>
        </p:nvSpPr>
        <p:spPr>
          <a:xfrm>
            <a:off x="1028211" y="314970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2.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中林さん：技術解説</a:t>
            </a:r>
          </a:p>
        </p:txBody>
      </p:sp>
    </p:spTree>
    <p:extLst>
      <p:ext uri="{BB962C8B-B14F-4D97-AF65-F5344CB8AC3E}">
        <p14:creationId xmlns:p14="http://schemas.microsoft.com/office/powerpoint/2010/main" val="3400750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47" name="タイトル 1">
            <a:extLst>
              <a:ext uri="{FF2B5EF4-FFF2-40B4-BE49-F238E27FC236}">
                <a16:creationId xmlns:a16="http://schemas.microsoft.com/office/drawing/2014/main" id="{4316DF47-0830-4A6D-AF30-C589259E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結果まとめ</a:t>
            </a:r>
            <a:endParaRPr lang="en-US" dirty="0"/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242DDC45-5383-4DAF-8CCC-A580A2B3B13A}"/>
              </a:ext>
            </a:extLst>
          </p:cNvPr>
          <p:cNvSpPr txBox="1">
            <a:spLocks/>
          </p:cNvSpPr>
          <p:nvPr/>
        </p:nvSpPr>
        <p:spPr>
          <a:xfrm>
            <a:off x="408178" y="1060382"/>
            <a:ext cx="11509002" cy="58704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計算時間・探索性能の両面で、違反量削減優先の方法が優れていた。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MOEA/D</a:t>
            </a:r>
            <a:r>
              <a:rPr lang="ja-JP" altLang="en-US" sz="2400" dirty="0"/>
              <a:t>が可能解を得られなかった問題・条件で、</a:t>
            </a:r>
            <a:r>
              <a:rPr lang="en-US" altLang="ja-JP" sz="2400" dirty="0"/>
              <a:t>15</a:t>
            </a:r>
            <a:r>
              <a:rPr lang="ja-JP" altLang="en-US" sz="2400" dirty="0"/>
              <a:t>分以内に実行可能解を得た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11FA01-D344-4DB9-8F89-3F889E595060}"/>
              </a:ext>
            </a:extLst>
          </p:cNvPr>
          <p:cNvSpPr txBox="1"/>
          <p:nvPr/>
        </p:nvSpPr>
        <p:spPr>
          <a:xfrm>
            <a:off x="571984" y="-20412"/>
            <a:ext cx="7519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2.2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プラント操業スケジューリング問題での検証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BC6B93-A56B-4553-979C-C1B4457B4434}"/>
              </a:ext>
            </a:extLst>
          </p:cNvPr>
          <p:cNvSpPr txBox="1"/>
          <p:nvPr/>
        </p:nvSpPr>
        <p:spPr>
          <a:xfrm>
            <a:off x="191791" y="5578543"/>
            <a:ext cx="884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反復回数</a:t>
            </a:r>
            <a:r>
              <a:rPr kumimoji="1" lang="en-US" altLang="ja-JP" sz="1600" dirty="0"/>
              <a:t>20,000</a:t>
            </a:r>
            <a:r>
              <a:rPr kumimoji="1" lang="ja-JP" altLang="en-US" sz="1600" dirty="0"/>
              <a:t>、探索点数</a:t>
            </a:r>
            <a:r>
              <a:rPr kumimoji="1" lang="en-US" altLang="ja-JP" sz="1600" dirty="0"/>
              <a:t>100</a:t>
            </a:r>
          </a:p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ノート</a:t>
            </a:r>
            <a:r>
              <a:rPr kumimoji="1" lang="en-US" altLang="ja-JP" sz="1600" dirty="0"/>
              <a:t>PC</a:t>
            </a:r>
            <a:r>
              <a:rPr kumimoji="1" lang="ja-JP" altLang="en-US" sz="1600" dirty="0"/>
              <a:t>（</a:t>
            </a:r>
            <a:r>
              <a:rPr kumimoji="1" lang="en-US" altLang="ja-JP" sz="1600" dirty="0"/>
              <a:t>Intel Core i5-1145G7(2.60GHz)</a:t>
            </a:r>
            <a:r>
              <a:rPr kumimoji="1" lang="ja-JP" altLang="en-US" sz="1600" dirty="0"/>
              <a:t>、内蔵</a:t>
            </a:r>
            <a:r>
              <a:rPr kumimoji="1" lang="en-US" altLang="ja-JP" sz="1600" dirty="0"/>
              <a:t>GPU 11th Gen</a:t>
            </a:r>
            <a:r>
              <a:rPr kumimoji="1" lang="ja-JP" altLang="en-US" sz="1600" dirty="0"/>
              <a:t>）、</a:t>
            </a:r>
            <a:r>
              <a:rPr kumimoji="1" lang="en-US" altLang="ja-JP" sz="1600" dirty="0"/>
              <a:t>python</a:t>
            </a:r>
            <a:r>
              <a:rPr kumimoji="1" lang="ja-JP" altLang="en-US" sz="1600" dirty="0"/>
              <a:t>実装のもとで計算した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A681685-CF01-4F92-8DD0-F45DB95D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06668"/>
              </p:ext>
            </p:extLst>
          </p:nvPr>
        </p:nvGraphicFramePr>
        <p:xfrm>
          <a:off x="4494896" y="4841800"/>
          <a:ext cx="49090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64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612450490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3219531441"/>
                    </a:ext>
                  </a:extLst>
                </a:gridCol>
              </a:tblGrid>
              <a:tr h="2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変動幅制約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設備特性制約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合計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50.2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32.5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82.7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23792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41A25-1BF3-41F4-BBEA-5D56F62FDF42}"/>
              </a:ext>
            </a:extLst>
          </p:cNvPr>
          <p:cNvSpPr txBox="1"/>
          <p:nvPr/>
        </p:nvSpPr>
        <p:spPr>
          <a:xfrm>
            <a:off x="1572109" y="4884692"/>
            <a:ext cx="281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Adaptive MOEA/D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最良解の制約違反量の内訳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/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dirty="0"/>
                  <a:t>最良解の目的関数値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blipFill>
                <a:blip r:embed="rId2"/>
                <a:stretch>
                  <a:fillRect l="-2332" t="-10000" r="-518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D1FCD76-BF57-4410-B17A-0A6FCBE0D34F}"/>
              </a:ext>
            </a:extLst>
          </p:cNvPr>
          <p:cNvSpPr/>
          <p:nvPr/>
        </p:nvSpPr>
        <p:spPr>
          <a:xfrm>
            <a:off x="3063321" y="2162844"/>
            <a:ext cx="2152650" cy="726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Adaptive MOEA/D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7801D32-C332-48F0-A240-5948EB7B7636}"/>
              </a:ext>
            </a:extLst>
          </p:cNvPr>
          <p:cNvCxnSpPr>
            <a:cxnSpLocks/>
          </p:cNvCxnSpPr>
          <p:nvPr/>
        </p:nvCxnSpPr>
        <p:spPr>
          <a:xfrm>
            <a:off x="224291" y="3447971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C99B87-90D7-4D67-B681-A4CBCC95FA89}"/>
              </a:ext>
            </a:extLst>
          </p:cNvPr>
          <p:cNvSpPr txBox="1"/>
          <p:nvPr/>
        </p:nvSpPr>
        <p:spPr>
          <a:xfrm>
            <a:off x="800422" y="358188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可能解の獲得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2397EF7-EBB0-4041-99BA-2F85E97D0DE2}"/>
              </a:ext>
            </a:extLst>
          </p:cNvPr>
          <p:cNvSpPr/>
          <p:nvPr/>
        </p:nvSpPr>
        <p:spPr>
          <a:xfrm>
            <a:off x="5296934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1" dirty="0"/>
              <a:t>適応型</a:t>
            </a:r>
            <a:r>
              <a:rPr kumimoji="1" lang="en-US" altLang="ja-JP" sz="1800" b="1" dirty="0"/>
              <a:t>PSO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CA9C2B-7CD1-403B-AE6A-E2A20AB08756}"/>
              </a:ext>
            </a:extLst>
          </p:cNvPr>
          <p:cNvSpPr/>
          <p:nvPr/>
        </p:nvSpPr>
        <p:spPr>
          <a:xfrm>
            <a:off x="7389592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JADE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88E4C-4B83-40DC-980C-42C8EEBE5284}"/>
              </a:ext>
            </a:extLst>
          </p:cNvPr>
          <p:cNvSpPr/>
          <p:nvPr/>
        </p:nvSpPr>
        <p:spPr>
          <a:xfrm>
            <a:off x="5296934" y="2165415"/>
            <a:ext cx="6233848" cy="3532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Feasibility Rule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58DF1C4-96A1-413D-8FE5-B1BF7751598B}"/>
              </a:ext>
            </a:extLst>
          </p:cNvPr>
          <p:cNvSpPr/>
          <p:nvPr/>
        </p:nvSpPr>
        <p:spPr>
          <a:xfrm>
            <a:off x="9478145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SHADE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CBD5A58-B325-40C0-9E2E-A84B7E994282}"/>
              </a:ext>
            </a:extLst>
          </p:cNvPr>
          <p:cNvSpPr txBox="1"/>
          <p:nvPr/>
        </p:nvSpPr>
        <p:spPr>
          <a:xfrm>
            <a:off x="1010415" y="4190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計算時間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1865DDB-99DA-4BB5-B95E-9E3F7E9AE6F7}"/>
              </a:ext>
            </a:extLst>
          </p:cNvPr>
          <p:cNvSpPr txBox="1"/>
          <p:nvPr/>
        </p:nvSpPr>
        <p:spPr>
          <a:xfrm>
            <a:off x="3630532" y="30405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338,883</a:t>
            </a:r>
            <a:endParaRPr kumimoji="1" lang="ja-JP" altLang="en-US" sz="1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10527-2939-41FD-B639-83479990A999}"/>
              </a:ext>
            </a:extLst>
          </p:cNvPr>
          <p:cNvSpPr txBox="1"/>
          <p:nvPr/>
        </p:nvSpPr>
        <p:spPr>
          <a:xfrm>
            <a:off x="5814138" y="304289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chemeClr val="tx1"/>
                </a:solidFill>
              </a:rPr>
              <a:t>527,177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DE53197-D577-4DFE-8B10-FB6CF9068879}"/>
              </a:ext>
            </a:extLst>
          </p:cNvPr>
          <p:cNvSpPr txBox="1"/>
          <p:nvPr/>
        </p:nvSpPr>
        <p:spPr>
          <a:xfrm>
            <a:off x="7759060" y="303527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417,427.50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326990C-E28F-4FDF-9C95-EBD3489723BD}"/>
              </a:ext>
            </a:extLst>
          </p:cNvPr>
          <p:cNvSpPr txBox="1"/>
          <p:nvPr/>
        </p:nvSpPr>
        <p:spPr>
          <a:xfrm>
            <a:off x="9835049" y="30380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417,427.49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8E3D8FF-9439-471F-8FBE-4DEA49B04F33}"/>
              </a:ext>
            </a:extLst>
          </p:cNvPr>
          <p:cNvSpPr txBox="1"/>
          <p:nvPr/>
        </p:nvSpPr>
        <p:spPr>
          <a:xfrm>
            <a:off x="3954338" y="35819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×</a:t>
            </a:r>
            <a:endParaRPr kumimoji="1" lang="ja-JP" altLang="en-US" sz="1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CF62CB-58D4-4EC8-9148-03A11C5E4ED9}"/>
              </a:ext>
            </a:extLst>
          </p:cNvPr>
          <p:cNvSpPr txBox="1"/>
          <p:nvPr/>
        </p:nvSpPr>
        <p:spPr>
          <a:xfrm>
            <a:off x="6115502" y="3578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841778-955A-4EDA-B88D-A1A58BE254EC}"/>
              </a:ext>
            </a:extLst>
          </p:cNvPr>
          <p:cNvSpPr txBox="1"/>
          <p:nvPr/>
        </p:nvSpPr>
        <p:spPr>
          <a:xfrm>
            <a:off x="8220725" y="3586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02C6821-EB95-404A-9440-488A02AF0287}"/>
              </a:ext>
            </a:extLst>
          </p:cNvPr>
          <p:cNvSpPr txBox="1"/>
          <p:nvPr/>
        </p:nvSpPr>
        <p:spPr>
          <a:xfrm>
            <a:off x="10296714" y="35894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D640D-E240-4F77-A394-49D0AB10DD04}"/>
              </a:ext>
            </a:extLst>
          </p:cNvPr>
          <p:cNvSpPr txBox="1"/>
          <p:nvPr/>
        </p:nvSpPr>
        <p:spPr>
          <a:xfrm>
            <a:off x="3682629" y="4184561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22.9min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30EA1FE-32B8-4D0F-9E1F-8A4E81AF1487}"/>
              </a:ext>
            </a:extLst>
          </p:cNvPr>
          <p:cNvSpPr txBox="1"/>
          <p:nvPr/>
        </p:nvSpPr>
        <p:spPr>
          <a:xfrm>
            <a:off x="5866234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10.6min</a:t>
            </a:r>
            <a:endParaRPr kumimoji="1" lang="ja-JP" altLang="en-US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71BCA7-30F0-4C39-B095-55E386E7C271}"/>
              </a:ext>
            </a:extLst>
          </p:cNvPr>
          <p:cNvSpPr txBox="1"/>
          <p:nvPr/>
        </p:nvSpPr>
        <p:spPr>
          <a:xfrm>
            <a:off x="8049840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21.4min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1D8978-FB49-4EF2-B587-0EBA600D36A6}"/>
              </a:ext>
            </a:extLst>
          </p:cNvPr>
          <p:cNvSpPr txBox="1"/>
          <p:nvPr/>
        </p:nvSpPr>
        <p:spPr>
          <a:xfrm>
            <a:off x="10055752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14.3min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269BCD7-0EDF-4134-BD08-D8D557BEEF59}"/>
              </a:ext>
            </a:extLst>
          </p:cNvPr>
          <p:cNvSpPr txBox="1"/>
          <p:nvPr/>
        </p:nvSpPr>
        <p:spPr>
          <a:xfrm>
            <a:off x="5458269" y="4299064"/>
            <a:ext cx="1729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(</a:t>
            </a:r>
            <a:r>
              <a:rPr kumimoji="1" lang="ja-JP" altLang="en-US" sz="1600" dirty="0"/>
              <a:t>可能解は</a:t>
            </a:r>
            <a:r>
              <a:rPr kumimoji="1" lang="en-US" altLang="ja-JP" sz="1600" dirty="0"/>
              <a:t>3.6min)</a:t>
            </a:r>
            <a:endParaRPr kumimoji="1" lang="ja-JP" alt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CA923CF-BA6F-4E2F-9964-7DC2CEC04A42}"/>
              </a:ext>
            </a:extLst>
          </p:cNvPr>
          <p:cNvSpPr txBox="1"/>
          <p:nvPr/>
        </p:nvSpPr>
        <p:spPr>
          <a:xfrm>
            <a:off x="7676340" y="431526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22sec)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B02F3F1-51F7-4441-96F8-E850C33C8F05}"/>
              </a:ext>
            </a:extLst>
          </p:cNvPr>
          <p:cNvSpPr txBox="1"/>
          <p:nvPr/>
        </p:nvSpPr>
        <p:spPr>
          <a:xfrm>
            <a:off x="9767779" y="433670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7sec)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7F99FAF-1C99-48E6-902A-8A5D9F27EDA1}"/>
              </a:ext>
            </a:extLst>
          </p:cNvPr>
          <p:cNvCxnSpPr>
            <a:cxnSpLocks/>
          </p:cNvCxnSpPr>
          <p:nvPr/>
        </p:nvCxnSpPr>
        <p:spPr>
          <a:xfrm>
            <a:off x="224291" y="3974487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DE65737-EBC2-4685-8F5D-6256519D4E33}"/>
              </a:ext>
            </a:extLst>
          </p:cNvPr>
          <p:cNvCxnSpPr>
            <a:cxnSpLocks/>
          </p:cNvCxnSpPr>
          <p:nvPr/>
        </p:nvCxnSpPr>
        <p:spPr>
          <a:xfrm>
            <a:off x="224291" y="4675258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2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アルゴリズム開発・検証の進捗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353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制約対処法と近傍生成法について、別々に改良・検証を進めた。</a:t>
            </a: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4ABD51-F839-4248-9067-3256F0F116A5}"/>
              </a:ext>
            </a:extLst>
          </p:cNvPr>
          <p:cNvSpPr txBox="1"/>
          <p:nvPr/>
        </p:nvSpPr>
        <p:spPr>
          <a:xfrm>
            <a:off x="571983" y="-20412"/>
            <a:ext cx="669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2.4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アルゴリズム要素検討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6B4B9B-CB6A-4A73-8AED-AC68086B55FA}"/>
              </a:ext>
            </a:extLst>
          </p:cNvPr>
          <p:cNvSpPr txBox="1"/>
          <p:nvPr/>
        </p:nvSpPr>
        <p:spPr>
          <a:xfrm>
            <a:off x="347145" y="4681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近傍生成法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1C0772-EA65-4A5E-8500-88FF936C7C5C}"/>
              </a:ext>
            </a:extLst>
          </p:cNvPr>
          <p:cNvSpPr txBox="1"/>
          <p:nvPr/>
        </p:nvSpPr>
        <p:spPr>
          <a:xfrm>
            <a:off x="347145" y="28841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制約対処法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60B63E-9A83-4BF6-8647-5A6D73A86542}"/>
              </a:ext>
            </a:extLst>
          </p:cNvPr>
          <p:cNvCxnSpPr/>
          <p:nvPr/>
        </p:nvCxnSpPr>
        <p:spPr>
          <a:xfrm>
            <a:off x="2155593" y="1740317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152613-5F85-4D4E-8086-D269337DA0E9}"/>
              </a:ext>
            </a:extLst>
          </p:cNvPr>
          <p:cNvSpPr txBox="1"/>
          <p:nvPr/>
        </p:nvSpPr>
        <p:spPr>
          <a:xfrm>
            <a:off x="2301761" y="4681694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Differential Evolution</a:t>
            </a:r>
            <a:r>
              <a:rPr kumimoji="1" lang="ja-JP" altLang="en-US" sz="2000" dirty="0"/>
              <a:t>の改良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F28A8-B205-421A-8602-4238C4E52A25}"/>
              </a:ext>
            </a:extLst>
          </p:cNvPr>
          <p:cNvSpPr txBox="1"/>
          <p:nvPr/>
        </p:nvSpPr>
        <p:spPr>
          <a:xfrm>
            <a:off x="2575169" y="270960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多目的最適化アプローチ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3F6131-6D93-4F5E-AE44-A89755427704}"/>
              </a:ext>
            </a:extLst>
          </p:cNvPr>
          <p:cNvSpPr txBox="1"/>
          <p:nvPr/>
        </p:nvSpPr>
        <p:spPr>
          <a:xfrm>
            <a:off x="2612840" y="311883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（問題分割、</a:t>
            </a:r>
            <a:r>
              <a:rPr kumimoji="1" lang="en-US" altLang="ja-JP" dirty="0"/>
              <a:t>MOEA/D</a:t>
            </a:r>
            <a:r>
              <a:rPr kumimoji="1" lang="ja-JP" altLang="en-US" dirty="0"/>
              <a:t>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BD7A66B-1BB1-4281-B5CC-26BE821CF4F1}"/>
              </a:ext>
            </a:extLst>
          </p:cNvPr>
          <p:cNvSpPr txBox="1"/>
          <p:nvPr/>
        </p:nvSpPr>
        <p:spPr>
          <a:xfrm>
            <a:off x="6054189" y="4681694"/>
            <a:ext cx="179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佐藤さん検討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629941FD-13CE-549B-414A-6D0EA4415F3D}"/>
              </a:ext>
            </a:extLst>
          </p:cNvPr>
          <p:cNvSpPr/>
          <p:nvPr/>
        </p:nvSpPr>
        <p:spPr>
          <a:xfrm rot="5400000">
            <a:off x="7972612" y="2883752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96ABB5B1-33F3-C42C-05B6-94A93BA13D2E}"/>
              </a:ext>
            </a:extLst>
          </p:cNvPr>
          <p:cNvSpPr/>
          <p:nvPr/>
        </p:nvSpPr>
        <p:spPr>
          <a:xfrm rot="5400000">
            <a:off x="7972612" y="4662946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948413-03F0-4DFF-14F4-DC753E6EA0B3}"/>
              </a:ext>
            </a:extLst>
          </p:cNvPr>
          <p:cNvSpPr txBox="1"/>
          <p:nvPr/>
        </p:nvSpPr>
        <p:spPr>
          <a:xfrm>
            <a:off x="5993070" y="2589122"/>
            <a:ext cx="191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安田さん・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小嶋さん・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宇津本さん検討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29E157-54C8-8EBF-F723-F6EFC5A182ED}"/>
              </a:ext>
            </a:extLst>
          </p:cNvPr>
          <p:cNvSpPr txBox="1"/>
          <p:nvPr/>
        </p:nvSpPr>
        <p:spPr>
          <a:xfrm>
            <a:off x="8974239" y="4527806"/>
            <a:ext cx="265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有制約最適化における近傍生成の改善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23C72DF-2EDE-81A6-A518-526D0C0D44B2}"/>
              </a:ext>
            </a:extLst>
          </p:cNvPr>
          <p:cNvSpPr txBox="1"/>
          <p:nvPr/>
        </p:nvSpPr>
        <p:spPr>
          <a:xfrm>
            <a:off x="9051545" y="2592949"/>
            <a:ext cx="2740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スケール差の影響分析と正規化法の開発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8CD09F4-E933-AC81-C792-2A5FD6C84CA6}"/>
              </a:ext>
            </a:extLst>
          </p:cNvPr>
          <p:cNvCxnSpPr/>
          <p:nvPr/>
        </p:nvCxnSpPr>
        <p:spPr>
          <a:xfrm>
            <a:off x="5718562" y="1670633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DE7EE87-0DD3-4663-87CA-62B82E6B7789}"/>
              </a:ext>
            </a:extLst>
          </p:cNvPr>
          <p:cNvSpPr txBox="1"/>
          <p:nvPr/>
        </p:nvSpPr>
        <p:spPr>
          <a:xfrm>
            <a:off x="8914156" y="3250533"/>
            <a:ext cx="23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4"/>
                </a:solidFill>
              </a:rPr>
              <a:t>⇒一部成果を抜粋</a:t>
            </a:r>
          </a:p>
        </p:txBody>
      </p:sp>
    </p:spTree>
    <p:extLst>
      <p:ext uri="{BB962C8B-B14F-4D97-AF65-F5344CB8AC3E}">
        <p14:creationId xmlns:p14="http://schemas.microsoft.com/office/powerpoint/2010/main" val="549007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年度　技術評価状況（最適化技術）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9C4D91A-7C0E-4F5A-B1AF-EFFEA5C93524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今年度の成果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5A61892A-94EA-4D29-9C1A-5096405C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42585"/>
              </p:ext>
            </p:extLst>
          </p:nvPr>
        </p:nvGraphicFramePr>
        <p:xfrm>
          <a:off x="436967" y="2285756"/>
          <a:ext cx="1134421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11">
                  <a:extLst>
                    <a:ext uri="{9D8B030D-6E8A-4147-A177-3AD203B41FA5}">
                      <a16:colId xmlns:a16="http://schemas.microsoft.com/office/drawing/2014/main" val="85338569"/>
                    </a:ext>
                  </a:extLst>
                </a:gridCol>
                <a:gridCol w="1959329">
                  <a:extLst>
                    <a:ext uri="{9D8B030D-6E8A-4147-A177-3AD203B41FA5}">
                      <a16:colId xmlns:a16="http://schemas.microsoft.com/office/drawing/2014/main" val="730934563"/>
                    </a:ext>
                  </a:extLst>
                </a:gridCol>
                <a:gridCol w="1922021">
                  <a:extLst>
                    <a:ext uri="{9D8B030D-6E8A-4147-A177-3AD203B41FA5}">
                      <a16:colId xmlns:a16="http://schemas.microsoft.com/office/drawing/2014/main" val="2556546168"/>
                    </a:ext>
                  </a:extLst>
                </a:gridCol>
                <a:gridCol w="1342822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2001078">
                  <a:extLst>
                    <a:ext uri="{9D8B030D-6E8A-4147-A177-3AD203B41FA5}">
                      <a16:colId xmlns:a16="http://schemas.microsoft.com/office/drawing/2014/main" val="1645929428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2427704019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938337337"/>
                    </a:ext>
                  </a:extLst>
                </a:gridCol>
              </a:tblGrid>
              <a:tr h="206869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問題設定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クラス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問題分割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違反量削減優先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206869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17141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4353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07543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3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スケジューリング問題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（紙パ蒸解工程）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(28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線形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線形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4707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4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データ駆動型問題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 err="1"/>
                        <a:t>AutoEncoder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(3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26</a:t>
                      </a:r>
                      <a:r>
                        <a:rPr kumimoji="1" lang="ja-JP" altLang="en-US" sz="1400" dirty="0"/>
                        <a:t>秒）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（可能解獲得遅い）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8230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―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（未実施）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 バイナリ</a:t>
                      </a:r>
                      <a:r>
                        <a:rPr kumimoji="1" lang="en-US" altLang="ja-JP" sz="1200" dirty="0"/>
                        <a:t>&amp;</a:t>
                      </a:r>
                      <a:r>
                        <a:rPr kumimoji="1" lang="ja-JP" altLang="en-US" sz="1200" dirty="0"/>
                        <a:t>連続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99575"/>
                  </a:ext>
                </a:extLst>
              </a:tr>
            </a:tbl>
          </a:graphicData>
        </a:graphic>
      </p:graphicFrame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1510B217-F30F-4EC2-8A0A-DF4388F04270}"/>
              </a:ext>
            </a:extLst>
          </p:cNvPr>
          <p:cNvSpPr txBox="1">
            <a:spLocks/>
          </p:cNvSpPr>
          <p:nvPr/>
        </p:nvSpPr>
        <p:spPr>
          <a:xfrm>
            <a:off x="370078" y="759128"/>
            <a:ext cx="11509002" cy="84853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目標クラスは未検証だが、一部の要素</a:t>
            </a:r>
            <a:r>
              <a:rPr lang="ja-JP" altLang="en-US" dirty="0"/>
              <a:t>（スケジューリングやデータ駆動など）</a:t>
            </a:r>
            <a:r>
              <a:rPr lang="ja-JP" altLang="en-US" sz="2800" dirty="0"/>
              <a:t>を含む検証を通じて、問題とアルゴリズムの親和性が明らかになってきた。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一方、非凸性に対する性能検証、バイナリ変数への拡張などの問題は残っている。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572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生成系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endParaRPr kumimoji="1" lang="en-US" altLang="ja-JP" dirty="0"/>
          </a:p>
          <a:p>
            <a:r>
              <a:rPr kumimoji="1" lang="ja-JP" altLang="en-US" dirty="0"/>
              <a:t>注意点と今後の展開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463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近年、深層学習に基づく生成系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が急速に発展している。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0582ED-BF74-37FE-4AC2-53C6D7FA1F32}"/>
              </a:ext>
            </a:extLst>
          </p:cNvPr>
          <p:cNvSpPr/>
          <p:nvPr/>
        </p:nvSpPr>
        <p:spPr>
          <a:xfrm>
            <a:off x="647700" y="2353514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FE45A3-26C8-B3F9-884F-2D23791E9031}"/>
              </a:ext>
            </a:extLst>
          </p:cNvPr>
          <p:cNvSpPr/>
          <p:nvPr/>
        </p:nvSpPr>
        <p:spPr>
          <a:xfrm>
            <a:off x="904875" y="2932720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083F4B-1509-2A81-74A8-F9C53EFE534A}"/>
              </a:ext>
            </a:extLst>
          </p:cNvPr>
          <p:cNvSpPr txBox="1"/>
          <p:nvPr/>
        </p:nvSpPr>
        <p:spPr>
          <a:xfrm>
            <a:off x="726605" y="2458451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96E502-AEE4-3369-DA81-9CF079ED3990}"/>
              </a:ext>
            </a:extLst>
          </p:cNvPr>
          <p:cNvSpPr txBox="1"/>
          <p:nvPr/>
        </p:nvSpPr>
        <p:spPr>
          <a:xfrm>
            <a:off x="1017241" y="3057318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919C3D-B344-5394-1B7C-B1557520F0A0}"/>
              </a:ext>
            </a:extLst>
          </p:cNvPr>
          <p:cNvSpPr/>
          <p:nvPr/>
        </p:nvSpPr>
        <p:spPr>
          <a:xfrm>
            <a:off x="1232706" y="3551248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3A35F5C-945C-A69D-F50C-A56EBB07EEB3}"/>
              </a:ext>
            </a:extLst>
          </p:cNvPr>
          <p:cNvSpPr/>
          <p:nvPr/>
        </p:nvSpPr>
        <p:spPr>
          <a:xfrm>
            <a:off x="1524000" y="4759647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17FB791-94C7-1AB8-5644-4C745684BC4C}"/>
              </a:ext>
            </a:extLst>
          </p:cNvPr>
          <p:cNvSpPr txBox="1"/>
          <p:nvPr/>
        </p:nvSpPr>
        <p:spPr>
          <a:xfrm>
            <a:off x="1232705" y="3723201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57DF95-2766-CC8F-6446-54F5CA8AC5A0}"/>
              </a:ext>
            </a:extLst>
          </p:cNvPr>
          <p:cNvSpPr txBox="1"/>
          <p:nvPr/>
        </p:nvSpPr>
        <p:spPr>
          <a:xfrm>
            <a:off x="1481947" y="4879117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8EF680-C9DD-7705-AA1C-3BEDE7E2759F}"/>
              </a:ext>
            </a:extLst>
          </p:cNvPr>
          <p:cNvSpPr txBox="1"/>
          <p:nvPr/>
        </p:nvSpPr>
        <p:spPr>
          <a:xfrm>
            <a:off x="2659714" y="2458451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E764CC-0C60-D86A-346D-4CC02889F813}"/>
              </a:ext>
            </a:extLst>
          </p:cNvPr>
          <p:cNvSpPr txBox="1"/>
          <p:nvPr/>
        </p:nvSpPr>
        <p:spPr>
          <a:xfrm>
            <a:off x="3243852" y="3057318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69A7987-4E3E-D940-FBD8-BC17CCC6200C}"/>
              </a:ext>
            </a:extLst>
          </p:cNvPr>
          <p:cNvSpPr txBox="1"/>
          <p:nvPr/>
        </p:nvSpPr>
        <p:spPr>
          <a:xfrm>
            <a:off x="4342280" y="3747775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815E9D-531C-198C-38BF-3244A408A3A1}"/>
              </a:ext>
            </a:extLst>
          </p:cNvPr>
          <p:cNvSpPr txBox="1"/>
          <p:nvPr/>
        </p:nvSpPr>
        <p:spPr>
          <a:xfrm>
            <a:off x="2828979" y="4872228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C5B8BA-B918-B30D-0402-75A231C44913}"/>
              </a:ext>
            </a:extLst>
          </p:cNvPr>
          <p:cNvSpPr txBox="1"/>
          <p:nvPr/>
        </p:nvSpPr>
        <p:spPr>
          <a:xfrm>
            <a:off x="1481947" y="4116454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10EE3CE-25E8-44BA-E144-898B05D84803}"/>
              </a:ext>
            </a:extLst>
          </p:cNvPr>
          <p:cNvSpPr txBox="1"/>
          <p:nvPr/>
        </p:nvSpPr>
        <p:spPr>
          <a:xfrm>
            <a:off x="2130546" y="5301929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66E88B-2F94-EBAF-6156-1C924A435FB7}"/>
              </a:ext>
            </a:extLst>
          </p:cNvPr>
          <p:cNvSpPr txBox="1"/>
          <p:nvPr/>
        </p:nvSpPr>
        <p:spPr>
          <a:xfrm>
            <a:off x="2133302" y="1713506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666E5A8-5DAB-9F04-E497-EB31247E93F5}"/>
              </a:ext>
            </a:extLst>
          </p:cNvPr>
          <p:cNvCxnSpPr>
            <a:cxnSpLocks/>
          </p:cNvCxnSpPr>
          <p:nvPr/>
        </p:nvCxnSpPr>
        <p:spPr>
          <a:xfrm flipH="1">
            <a:off x="709157" y="21478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7109F09-F8E0-86DD-9611-28C97B22DB55}"/>
              </a:ext>
            </a:extLst>
          </p:cNvPr>
          <p:cNvSpPr txBox="1"/>
          <p:nvPr/>
        </p:nvSpPr>
        <p:spPr>
          <a:xfrm>
            <a:off x="6346941" y="3543227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判別系</a:t>
            </a:r>
            <a:r>
              <a:rPr kumimoji="1" lang="en-US" altLang="ja-JP" sz="2000" dirty="0"/>
              <a:t>AI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8A47A5-EE75-6BBE-5601-5EE3AF32C5FA}"/>
              </a:ext>
            </a:extLst>
          </p:cNvPr>
          <p:cNvSpPr txBox="1"/>
          <p:nvPr/>
        </p:nvSpPr>
        <p:spPr>
          <a:xfrm>
            <a:off x="6346942" y="4625200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生成系</a:t>
            </a:r>
            <a:r>
              <a:rPr kumimoji="1" lang="en-US" altLang="ja-JP" sz="2000" dirty="0"/>
              <a:t>AI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0455AB7-F9A6-6DFA-3C8C-003767810F4B}"/>
              </a:ext>
            </a:extLst>
          </p:cNvPr>
          <p:cNvSpPr txBox="1"/>
          <p:nvPr/>
        </p:nvSpPr>
        <p:spPr>
          <a:xfrm>
            <a:off x="8035991" y="3189284"/>
            <a:ext cx="3048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ja-JP" altLang="en-US" sz="2000" dirty="0"/>
              <a:t>入力データに対応した属性・数値を予測する</a:t>
            </a:r>
            <a:endParaRPr lang="en-US" altLang="ja-JP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D6494-8519-ACE0-74F9-938B4E601D67}"/>
              </a:ext>
            </a:extLst>
          </p:cNvPr>
          <p:cNvSpPr txBox="1"/>
          <p:nvPr/>
        </p:nvSpPr>
        <p:spPr>
          <a:xfrm>
            <a:off x="8023160" y="5045454"/>
            <a:ext cx="3474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ja-JP" altLang="en-US" sz="2000" dirty="0"/>
              <a:t>入力データに対応した文章や画像を新規に生成する</a:t>
            </a:r>
            <a:endParaRPr lang="en-US" altLang="ja-JP" sz="2000" dirty="0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BB17632F-4A65-B1A2-1A76-293BF9A9367E}"/>
              </a:ext>
            </a:extLst>
          </p:cNvPr>
          <p:cNvSpPr/>
          <p:nvPr/>
        </p:nvSpPr>
        <p:spPr>
          <a:xfrm>
            <a:off x="6096000" y="2932720"/>
            <a:ext cx="275356" cy="1768509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1DFA57CF-8116-B4D8-4884-30427AB57798}"/>
              </a:ext>
            </a:extLst>
          </p:cNvPr>
          <p:cNvSpPr/>
          <p:nvPr/>
        </p:nvSpPr>
        <p:spPr>
          <a:xfrm>
            <a:off x="6108565" y="4827915"/>
            <a:ext cx="210314" cy="114509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サービスが急速に発展・展開されている。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文章／自然言語処理：</a:t>
            </a:r>
            <a:r>
              <a:rPr lang="en-US" altLang="ja-JP" sz="2400" dirty="0" err="1"/>
              <a:t>ChatGPT</a:t>
            </a:r>
            <a:r>
              <a:rPr lang="en-US" altLang="ja-JP" sz="2400" dirty="0"/>
              <a:t>, Bard, Bing AI</a:t>
            </a:r>
            <a:endParaRPr lang="en-US" altLang="ja-JP" dirty="0"/>
          </a:p>
          <a:p>
            <a:pPr lvl="1">
              <a:defRPr/>
            </a:pPr>
            <a:r>
              <a:rPr lang="ja-JP" altLang="en-US" sz="2400" dirty="0"/>
              <a:t>画像・動画：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音楽・音声：</a:t>
            </a:r>
            <a:r>
              <a:rPr lang="en-US" altLang="ja-JP" sz="2400" dirty="0"/>
              <a:t>Whisper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1968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28751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近年の生成系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サービスは、世界的な注目度が高まっている。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多様なデータの対応付けが正確になったこと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一般層に無課金で使用可能な形で展開されている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26767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73252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サービスは、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ブラウザ上で提供されている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指示：「東京はどの国の都市ですか？」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回答：「東京は日本の都市です。」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追加指示：「つまり、</a:t>
            </a:r>
            <a:r>
              <a:rPr lang="ja-JP" altLang="en-US" sz="2400" b="1" dirty="0"/>
              <a:t>それ</a:t>
            </a:r>
            <a:r>
              <a:rPr lang="ja-JP" altLang="en-US" sz="2400" dirty="0"/>
              <a:t>はアジアにあるということですか？」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回答：「そうです。東京はアジアにあります。」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10119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情報検索を超えて、行動支援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18199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1608113" y="3429000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4617952" y="3438525"/>
            <a:ext cx="729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〇〇を向上するためのアドバイスについて、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771782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5654</TotalTime>
  <Words>3467</Words>
  <Application>Microsoft Office PowerPoint</Application>
  <PresentationFormat>ワイド画面</PresentationFormat>
  <Paragraphs>535</Paragraphs>
  <Slides>38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8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ChatGPTの概要</vt:lpstr>
      <vt:lpstr>本日の聴講者層</vt:lpstr>
      <vt:lpstr>本日のセミナー構成</vt:lpstr>
      <vt:lpstr>アジェンダ</vt:lpstr>
      <vt:lpstr>生成系AI</vt:lpstr>
      <vt:lpstr>生成系AIサービスの台頭</vt:lpstr>
      <vt:lpstr>生成系AIの特徴</vt:lpstr>
      <vt:lpstr>ChatGPT</vt:lpstr>
      <vt:lpstr>ChatGPTのできること</vt:lpstr>
      <vt:lpstr>タスク例</vt:lpstr>
      <vt:lpstr>ChatGPTのバージョン</vt:lpstr>
      <vt:lpstr>生成系AIのPromptの影響</vt:lpstr>
      <vt:lpstr>Prompt Engineering</vt:lpstr>
      <vt:lpstr>ChatGPT（生成系AI）の注意しておくべき知識</vt:lpstr>
      <vt:lpstr>生成系AIサービスの規制</vt:lpstr>
      <vt:lpstr>ChatGPT（生成系AI）の利用ガイドライン</vt:lpstr>
      <vt:lpstr>さらなる民主化</vt:lpstr>
      <vt:lpstr>まとめ</vt:lpstr>
      <vt:lpstr>PowerPoint プレゼンテーション</vt:lpstr>
      <vt:lpstr>AIの枠組み</vt:lpstr>
      <vt:lpstr>ChatGPTの特徴</vt:lpstr>
      <vt:lpstr>ChatGPTの可能なタスク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  <vt:lpstr>社員の利用ケース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結果まとめ</vt:lpstr>
      <vt:lpstr>アルゴリズム開発・検証の進捗</vt:lpstr>
      <vt:lpstr>2022年度　技術評価状況（最適化技術）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Kumagai, Wataru (Wataru.Kumagai@yokogawa.com)</cp:lastModifiedBy>
  <cp:revision>914</cp:revision>
  <dcterms:created xsi:type="dcterms:W3CDTF">2022-01-26T00:23:42Z</dcterms:created>
  <dcterms:modified xsi:type="dcterms:W3CDTF">2023-05-18T09:37:17Z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